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715000" type="screen16x10"/>
  <p:notesSz cx="7010400" cy="9296400"/>
  <p:embeddedFontLst>
    <p:embeddedFont>
      <p:font typeface="Calibri" panose="020F0502020204030204" pitchFamily="34" charset="0"/>
      <p:regular r:id="rId40"/>
      <p:bold r:id="rId41"/>
      <p:italic r:id="rId42"/>
      <p:boldItalic r:id="rId43"/>
    </p:embeddedFont>
    <p:embeddedFont>
      <p:font typeface="Cambria" panose="02040503050406030204" pitchFamily="18" charset="0"/>
      <p:regular r:id="rId44"/>
      <p:bold r:id="rId45"/>
      <p:italic r:id="rId46"/>
      <p:boldItalic r:id="rId47"/>
    </p:embeddedFont>
    <p:embeddedFont>
      <p:font typeface="Roboto"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00">
          <p15:clr>
            <a:srgbClr val="A4A3A4"/>
          </p15:clr>
        </p15:guide>
        <p15:guide id="2" pos="1752">
          <p15:clr>
            <a:srgbClr val="A4A3A4"/>
          </p15:clr>
        </p15:guide>
        <p15:guide id="3" pos="21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Av/CuOa3CCQz1WcdXOzotiHND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9CDD42-BC8E-425D-B39C-2D9FB13E47D8}">
  <a:tblStyle styleId="{FD9CDD42-BC8E-425D-B39C-2D9FB13E47D8}"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2E8E7"/>
          </a:solidFill>
        </a:fill>
      </a:tcStyle>
    </a:band1H>
    <a:band2H>
      <a:tcTxStyle/>
      <a:tcStyle>
        <a:tcBdr/>
      </a:tcStyle>
    </a:band2H>
    <a:band1V>
      <a:tcTxStyle/>
      <a:tcStyle>
        <a:tcBdr/>
        <a:fill>
          <a:solidFill>
            <a:srgbClr val="F2E8E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3"/>
          </a:solidFill>
        </a:fill>
      </a:tcStyle>
    </a:firstRow>
    <a:neCell>
      <a:tcTxStyle/>
      <a:tcStyle>
        <a:tcBdr/>
      </a:tcStyle>
    </a:neCell>
    <a:nwCell>
      <a:tcTxStyle/>
      <a:tcStyle>
        <a:tcBdr/>
      </a:tcStyle>
    </a:nwCell>
  </a:tblStyle>
  <a:tblStyle styleId="{4908C9C8-10B4-4D66-9701-B3DA44CD4258}"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5" d="100"/>
          <a:sy n="145" d="100"/>
        </p:scale>
        <p:origin x="1224" y="184"/>
      </p:cViewPr>
      <p:guideLst>
        <p:guide orient="horz" pos="1500"/>
        <p:guide pos="1752"/>
        <p:guide pos="2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3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4"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cademic.oup.com/rfs/article/31/3/1132/474136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83934c504_0_6: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83934c504_0_6: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66" name="Google Shape;166;g1283934c504_0_6: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29b6339b67_6_15: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29b6339b67_6_15: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75" name="Google Shape;175;g129b6339b67_6_15: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6: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185" name="Google Shape;185;p6: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7: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300"/>
              <a:t>We first load our data frame, which is a 625*29 data frame.</a:t>
            </a:r>
            <a:endParaRPr sz="1300"/>
          </a:p>
          <a:p>
            <a:pPr marL="0" lvl="0" indent="0" algn="l" rtl="0">
              <a:spcBef>
                <a:spcPts val="0"/>
              </a:spcBef>
              <a:spcAft>
                <a:spcPts val="0"/>
              </a:spcAft>
              <a:buNone/>
            </a:pPr>
            <a:r>
              <a:rPr lang="en-US" sz="1300"/>
              <a:t>We then adjust the dataframe, to combine this month’s independent variables with next month’s dependent variable, so that later it would be easier for us to use this month’s data to make predictions for the next month.</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US" sz="1300"/>
              <a:t>February’s data is deleted because we don’t have March’s dependent variable. January’s data is separated as the testing  data for vlidation. and the other months’ data are used as training data</a:t>
            </a:r>
            <a:endParaRPr sz="1300"/>
          </a:p>
        </p:txBody>
      </p:sp>
      <p:sp>
        <p:nvSpPr>
          <p:cNvPr id="205" name="Google Shape;205;p7: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9b6339b67_2_3: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129b6339b67_2_3: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300"/>
              <a:t>We then explicitly specify the training data and train our model. The relevant coefficients are obtained as follows</a:t>
            </a:r>
            <a:endParaRPr sz="1300"/>
          </a:p>
        </p:txBody>
      </p:sp>
      <p:sp>
        <p:nvSpPr>
          <p:cNvPr id="225" name="Google Shape;225;g129b6339b67_2_3: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29b6339b67_2_16: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g129b6339b67_2_16: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300"/>
              <a:t>We then use January’s data to predict February’s SMM and test the accuracy and efficiency of our model. We get RMSE of …. and negative r-squared, which means the model is worse than fitting a horizontal line. not a good model</a:t>
            </a:r>
            <a:endParaRPr sz="1300"/>
          </a:p>
        </p:txBody>
      </p:sp>
      <p:sp>
        <p:nvSpPr>
          <p:cNvPr id="239" name="Google Shape;239;g129b6339b67_2_16: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b6339b67_2_29: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129b6339b67_2_29: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300"/>
              <a:t>We then use the SMM we predicted to deduct CPR. And here is the accuracy of our prediction</a:t>
            </a:r>
            <a:endParaRPr sz="1300"/>
          </a:p>
        </p:txBody>
      </p:sp>
      <p:sp>
        <p:nvSpPr>
          <p:cNvPr id="253" name="Google Shape;253;g129b6339b67_2_29: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9b6339b67_2_42: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129b6339b67_2_42: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sz="1300"/>
              <a:t>Finally, we used our model to make a prediction for March’s SMM and CPR but of course we can’t validate our results</a:t>
            </a:r>
            <a:endParaRPr sz="1300"/>
          </a:p>
        </p:txBody>
      </p:sp>
      <p:sp>
        <p:nvSpPr>
          <p:cNvPr id="266" name="Google Shape;266;g129b6339b67_2_42: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29b6339b67_1_21: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29b6339b67_1_21: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77" name="Google Shape;277;g129b6339b67_1_21: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9b6339b67_1_49: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9b6339b67_1_49: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95" name="Google Shape;295;g129b6339b67_1_49: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2: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marR="990600" lvl="0" indent="0" algn="l" rtl="0">
              <a:lnSpc>
                <a:spcPct val="115000"/>
              </a:lnSpc>
              <a:spcBef>
                <a:spcPts val="0"/>
              </a:spcBef>
              <a:spcAft>
                <a:spcPts val="0"/>
              </a:spcAft>
              <a:buSzPts val="1100"/>
              <a:buNone/>
            </a:pPr>
            <a:r>
              <a:rPr lang="en-US" sz="1100">
                <a:solidFill>
                  <a:srgbClr val="121212"/>
                </a:solidFill>
                <a:highlight>
                  <a:srgbClr val="FFFFFF"/>
                </a:highlight>
                <a:latin typeface="Times New Roman"/>
                <a:ea typeface="Times New Roman"/>
                <a:cs typeface="Times New Roman"/>
                <a:sym typeface="Times New Roman"/>
              </a:rPr>
              <a:t>In a </a:t>
            </a:r>
            <a:r>
              <a:rPr lang="en-US" sz="1100" u="sng">
                <a:solidFill>
                  <a:srgbClr val="2774AE"/>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paper published</a:t>
            </a:r>
            <a:r>
              <a:rPr lang="en-US" sz="1100">
                <a:solidFill>
                  <a:srgbClr val="121212"/>
                </a:solidFill>
                <a:highlight>
                  <a:srgbClr val="FFFFFF"/>
                </a:highlight>
                <a:latin typeface="Times New Roman"/>
                <a:ea typeface="Times New Roman"/>
                <a:cs typeface="Times New Roman"/>
                <a:sym typeface="Times New Roman"/>
              </a:rPr>
              <a:t> in the </a:t>
            </a:r>
            <a:r>
              <a:rPr lang="en-US" sz="1100" i="1">
                <a:solidFill>
                  <a:srgbClr val="121212"/>
                </a:solidFill>
                <a:highlight>
                  <a:srgbClr val="FFFFFF"/>
                </a:highlight>
                <a:latin typeface="Times New Roman"/>
                <a:ea typeface="Times New Roman"/>
                <a:cs typeface="Times New Roman"/>
                <a:sym typeface="Times New Roman"/>
              </a:rPr>
              <a:t>Review of Financial Studies</a:t>
            </a:r>
            <a:r>
              <a:rPr lang="en-US" sz="1100">
                <a:solidFill>
                  <a:srgbClr val="121212"/>
                </a:solidFill>
                <a:highlight>
                  <a:srgbClr val="FFFFFF"/>
                </a:highlight>
                <a:latin typeface="Times New Roman"/>
                <a:ea typeface="Times New Roman"/>
                <a:cs typeface="Times New Roman"/>
                <a:sym typeface="Times New Roman"/>
              </a:rPr>
              <a:t>, UCLA Anderson’s Mikhail Chernov, Brett R. Dunn, a Ph.D. student, and Francis Longstaff developed a model based on a cross section of all MBS to explore the market’s pricing-in of prepayment risk, and what factors beyond interest rates are responsible for the prepayment risk premium.</a:t>
            </a:r>
            <a:endParaRPr sz="1100">
              <a:solidFill>
                <a:srgbClr val="121212"/>
              </a:solidFill>
              <a:highlight>
                <a:srgbClr val="FFFFFF"/>
              </a:highlight>
              <a:latin typeface="Times New Roman"/>
              <a:ea typeface="Times New Roman"/>
              <a:cs typeface="Times New Roman"/>
              <a:sym typeface="Times New Roman"/>
            </a:endParaRPr>
          </a:p>
          <a:p>
            <a:pPr marL="0" marR="990600" lvl="0" indent="0" algn="l" rtl="0">
              <a:lnSpc>
                <a:spcPct val="115000"/>
              </a:lnSpc>
              <a:spcBef>
                <a:spcPts val="2700"/>
              </a:spcBef>
              <a:spcAft>
                <a:spcPts val="0"/>
              </a:spcAft>
              <a:buSzPts val="1100"/>
              <a:buNone/>
            </a:pPr>
            <a:r>
              <a:rPr lang="en-US" sz="1100">
                <a:solidFill>
                  <a:srgbClr val="121212"/>
                </a:solidFill>
                <a:highlight>
                  <a:srgbClr val="FFFFFF"/>
                </a:highlight>
                <a:latin typeface="Times New Roman"/>
                <a:ea typeface="Times New Roman"/>
                <a:cs typeface="Times New Roman"/>
                <a:sym typeface="Times New Roman"/>
              </a:rPr>
              <a:t>Using MBS data from 1998 to September 2014, the researchers’ model computed an average implied prepayment rate of 25 percent, which is significantly higher than the actual average prepayment rate of 21 percent during that stretch. That four-percentage-point gap represents a significant prepayment risk </a:t>
            </a:r>
            <a:r>
              <a:rPr lang="en-US" sz="1100" i="1">
                <a:solidFill>
                  <a:srgbClr val="121212"/>
                </a:solidFill>
                <a:highlight>
                  <a:srgbClr val="FFFFFF"/>
                </a:highlight>
                <a:latin typeface="Times New Roman"/>
                <a:ea typeface="Times New Roman"/>
                <a:cs typeface="Times New Roman"/>
                <a:sym typeface="Times New Roman"/>
              </a:rPr>
              <a:t>premium</a:t>
            </a:r>
            <a:r>
              <a:rPr lang="en-US" sz="1100">
                <a:solidFill>
                  <a:srgbClr val="121212"/>
                </a:solidFill>
                <a:highlight>
                  <a:srgbClr val="FFFFFF"/>
                </a:highlight>
                <a:latin typeface="Times New Roman"/>
                <a:ea typeface="Times New Roman"/>
                <a:cs typeface="Times New Roman"/>
                <a:sym typeface="Times New Roman"/>
              </a:rPr>
              <a:t> with real-world pricing implications. The higher implied prepayment rate would cause mortgages with below-market rates to be priced higher than the historical prepayment rate would suggest, and vice versa for mortgages with above-market rates </a:t>
            </a:r>
            <a:endParaRPr sz="1100">
              <a:solidFill>
                <a:srgbClr val="121212"/>
              </a:solidFill>
              <a:highlight>
                <a:srgbClr val="FFFFFF"/>
              </a:highlight>
              <a:latin typeface="Times New Roman"/>
              <a:ea typeface="Times New Roman"/>
              <a:cs typeface="Times New Roman"/>
              <a:sym typeface="Times New Roman"/>
            </a:endParaRPr>
          </a:p>
          <a:p>
            <a:pPr marL="0" marR="990600" lvl="0" indent="0" algn="l" rtl="0">
              <a:lnSpc>
                <a:spcPct val="115000"/>
              </a:lnSpc>
              <a:spcBef>
                <a:spcPts val="2700"/>
              </a:spcBef>
              <a:spcAft>
                <a:spcPts val="0"/>
              </a:spcAft>
              <a:buSzPts val="1100"/>
              <a:buNone/>
            </a:pPr>
            <a:r>
              <a:rPr lang="en-US" sz="1100">
                <a:solidFill>
                  <a:srgbClr val="121212"/>
                </a:solidFill>
                <a:highlight>
                  <a:srgbClr val="FFFFFF"/>
                </a:highlight>
                <a:latin typeface="Times New Roman"/>
                <a:ea typeface="Times New Roman"/>
                <a:cs typeface="Times New Roman"/>
                <a:sym typeface="Times New Roman"/>
              </a:rPr>
              <a:t>They estimate that more than 90 percent of the prepayment risk premium is driven by the market’s taking into consideration (pricing in) macroeconomic factors such as unemployment rates and changing home valuation trends. For instance, in rough economic times, rising unemployment can lead to homeowners’ moving or being foreclosed upon, or choosing to default on an underwater mortgage. In robust economic times when home prices are rising, homeowners may opt for a cash-out refinance that puts money in their pocket. Both the good-news and bad-news economic trends have the same prepayment end result for an MBS investor, and thus are measured together as the “turnover rate.”</a:t>
            </a:r>
            <a:endParaRPr sz="1100">
              <a:solidFill>
                <a:srgbClr val="121212"/>
              </a:solidFill>
              <a:highlight>
                <a:srgbClr val="FFFFFF"/>
              </a:highlight>
              <a:latin typeface="Times New Roman"/>
              <a:ea typeface="Times New Roman"/>
              <a:cs typeface="Times New Roman"/>
              <a:sym typeface="Times New Roman"/>
            </a:endParaRPr>
          </a:p>
          <a:p>
            <a:pPr marL="0" marR="990600" lvl="0" indent="0" algn="l" rtl="0">
              <a:lnSpc>
                <a:spcPct val="115000"/>
              </a:lnSpc>
              <a:spcBef>
                <a:spcPts val="2700"/>
              </a:spcBef>
              <a:spcAft>
                <a:spcPts val="0"/>
              </a:spcAft>
              <a:buSzPts val="1100"/>
              <a:buNone/>
            </a:pPr>
            <a:r>
              <a:rPr lang="en-US" sz="1100">
                <a:solidFill>
                  <a:srgbClr val="121212"/>
                </a:solidFill>
                <a:highlight>
                  <a:srgbClr val="FFFFFF"/>
                </a:highlight>
                <a:latin typeface="Times New Roman"/>
                <a:ea typeface="Times New Roman"/>
                <a:cs typeface="Times New Roman"/>
                <a:sym typeface="Times New Roman"/>
              </a:rPr>
              <a:t>The turnover rate explains the bulk of the gap between the implied and actual prepayment rates. The authors note that refinancing because of changes in interest rates is “of first order importance” in sussing out prepayment risk, given its large-volume footprint. In their model, they find that nearly 70 percent of prepayments were a result of “rate response”-related prepayments.*https://anderson-review.ucla.edu/prepayment-risk/</a:t>
            </a:r>
            <a:endParaRPr sz="900"/>
          </a:p>
          <a:p>
            <a:pPr marL="0" marR="990600" lvl="0" indent="0" algn="l" rtl="0">
              <a:lnSpc>
                <a:spcPct val="115000"/>
              </a:lnSpc>
              <a:spcBef>
                <a:spcPts val="2700"/>
              </a:spcBef>
              <a:spcAft>
                <a:spcPts val="0"/>
              </a:spcAft>
              <a:buSzPts val="1100"/>
              <a:buNone/>
            </a:pPr>
            <a:r>
              <a:rPr lang="en-US" sz="900"/>
              <a:t>This figure plots the three-month prepayment rates for FNMA mortgage-backed securities against the prices of mortgage-backed securities. The prepayment rates are expressed as annualized percentages of the principal balance of the mortgage backed security. The data consist of monthly observations for all liquid coupons over the January 1998 to September 2014 sample period.</a:t>
            </a:r>
            <a:endParaRPr sz="900"/>
          </a:p>
          <a:p>
            <a:pPr marL="0" lvl="0" indent="0" algn="l" rtl="0">
              <a:spcBef>
                <a:spcPts val="2700"/>
              </a:spcBef>
              <a:spcAft>
                <a:spcPts val="0"/>
              </a:spcAft>
              <a:buClr>
                <a:schemeClr val="dk1"/>
              </a:buClr>
              <a:buFont typeface="Arial"/>
              <a:buNone/>
            </a:pPr>
            <a:r>
              <a:rPr lang="en-US" sz="900"/>
              <a:t>As shown, there is a strong relation between the prepayment rate and the price of the mortgage-backed securities. When the price of the mortgage-backed security is less than 100, the coupon rate on the mortgage is lower than the current market rate, and the borrower has no incentive to refinance. When the price is greater than 100, however, the borrower may be able to reduce his mortgage costs by refinancing. When the price of the mortgage-backed security is greater than 100, the relation is generally increasing, but spreads out as the price increases. </a:t>
            </a:r>
            <a:endParaRPr sz="900"/>
          </a:p>
          <a:p>
            <a:pPr marL="0" lvl="0" indent="0" algn="l" rtl="0">
              <a:spcBef>
                <a:spcPts val="0"/>
              </a:spcBef>
              <a:spcAft>
                <a:spcPts val="0"/>
              </a:spcAft>
              <a:buNone/>
            </a:pPr>
            <a:endParaRPr sz="900"/>
          </a:p>
        </p:txBody>
      </p:sp>
      <p:sp>
        <p:nvSpPr>
          <p:cNvPr id="46" name="Google Shape;46;p2: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9b6339b67_1_6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9b6339b67_1_60: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5" name="Google Shape;305;g129b6339b67_1_6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9: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9: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171450" lvl="0" indent="-114300" algn="l" rtl="0">
              <a:spcBef>
                <a:spcPts val="0"/>
              </a:spcBef>
              <a:spcAft>
                <a:spcPts val="0"/>
              </a:spcAft>
              <a:buClr>
                <a:schemeClr val="dk1"/>
              </a:buClr>
              <a:buSzPts val="900"/>
              <a:buFont typeface="Calibri"/>
              <a:buNone/>
            </a:pPr>
            <a:endParaRPr sz="900"/>
          </a:p>
        </p:txBody>
      </p:sp>
      <p:sp>
        <p:nvSpPr>
          <p:cNvPr id="316" name="Google Shape;316;p9: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29b6339b67_3_24: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29b6339b67_3_24: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32" name="Google Shape;332;g129b6339b67_3_24: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29b6339b67_3_47: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29b6339b67_3_47: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48" name="Google Shape;348;g129b6339b67_3_47: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c05f856dc_0_32: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1c05f856dc_0_32: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61" name="Google Shape;361;g11c05f856dc_0_32: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1c05f856dc_0_63: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11c05f856dc_0_63: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171450" lvl="0" indent="-114300" algn="l" rtl="0">
              <a:spcBef>
                <a:spcPts val="0"/>
              </a:spcBef>
              <a:spcAft>
                <a:spcPts val="0"/>
              </a:spcAft>
              <a:buClr>
                <a:schemeClr val="dk1"/>
              </a:buClr>
              <a:buSzPts val="900"/>
              <a:buFont typeface="Calibri"/>
              <a:buNone/>
            </a:pPr>
            <a:endParaRPr sz="900"/>
          </a:p>
        </p:txBody>
      </p:sp>
      <p:sp>
        <p:nvSpPr>
          <p:cNvPr id="380" name="Google Shape;380;g11c05f856dc_0_63: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1c05f856dc_0_5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g11c05f856dc_0_5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397" name="Google Shape;397;g11c05f856dc_0_50: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29c28143cc_0_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29c28143cc_0_0: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12" name="Google Shape;412;g129c28143cc_0_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0: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0: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431" name="Google Shape;431;p10: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1: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1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171450" lvl="0" indent="-114300" algn="l" rtl="0">
              <a:spcBef>
                <a:spcPts val="0"/>
              </a:spcBef>
              <a:spcAft>
                <a:spcPts val="0"/>
              </a:spcAft>
              <a:buClr>
                <a:schemeClr val="dk1"/>
              </a:buClr>
              <a:buSzPts val="900"/>
              <a:buFont typeface="Calibri"/>
              <a:buNone/>
            </a:pPr>
            <a:endParaRPr sz="900"/>
          </a:p>
        </p:txBody>
      </p:sp>
      <p:sp>
        <p:nvSpPr>
          <p:cNvPr id="445" name="Google Shape;445;p11: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4: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73" name="Google Shape;73;p4: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1c05f856dc_0_103: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11c05f856dc_0_103: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463" name="Google Shape;463;g11c05f856dc_0_103: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1bf03b42e9_0_1: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g11bf03b42e9_0_1: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just" rtl="0">
              <a:lnSpc>
                <a:spcPct val="131250"/>
              </a:lnSpc>
              <a:spcBef>
                <a:spcPts val="400"/>
              </a:spcBef>
              <a:spcAft>
                <a:spcPts val="800"/>
              </a:spcAft>
              <a:buSzPts val="1100"/>
              <a:buNone/>
            </a:pPr>
            <a:r>
              <a:rPr lang="en-US" sz="1200">
                <a:solidFill>
                  <a:srgbClr val="333333"/>
                </a:solidFill>
                <a:latin typeface="Arial"/>
                <a:ea typeface="Arial"/>
                <a:cs typeface="Arial"/>
                <a:sym typeface="Arial"/>
              </a:rPr>
              <a:t>Annual inflation rate in the US slowed to 8.3% in April from a 41-year high of 8.5% in March, but less than market forecasts of 8.1%. </a:t>
            </a:r>
            <a:endParaRPr sz="1200"/>
          </a:p>
        </p:txBody>
      </p:sp>
      <p:sp>
        <p:nvSpPr>
          <p:cNvPr id="474" name="Google Shape;474;g11bf03b42e9_0_1: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4: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23" name="Google Shape;523;p14: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5: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15: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532" name="Google Shape;532;p15: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6: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41" name="Google Shape;541;p16: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1c05f186be_0_1: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1c05f186be_0_1: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50" name="Google Shape;550;g11c05f186be_0_1: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1c05f186be_0_8: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1c05f186be_0_8: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58" name="Google Shape;558;g11c05f186be_0_8: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c05f186be_0_22: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c05f186be_0_22: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65" name="Google Shape;565;g11c05f186be_0_22: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6c1251452_1_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126c1251452_1_0: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85" name="Google Shape;85;g126c1251452_1_0: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83934c504_0_12: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1283934c504_0_12:notes"/>
          <p:cNvSpPr txBox="1">
            <a:spLocks noGrp="1"/>
          </p:cNvSpPr>
          <p:nvPr>
            <p:ph type="body" idx="1"/>
          </p:nvPr>
        </p:nvSpPr>
        <p:spPr>
          <a:xfrm>
            <a:off x="701040" y="4473892"/>
            <a:ext cx="5608200" cy="366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99" name="Google Shape;99;g1283934c504_0_12:notes"/>
          <p:cNvSpPr txBox="1">
            <a:spLocks noGrp="1"/>
          </p:cNvSpPr>
          <p:nvPr>
            <p:ph type="sldNum" idx="12"/>
          </p:nvPr>
        </p:nvSpPr>
        <p:spPr>
          <a:xfrm>
            <a:off x="3970938" y="8829967"/>
            <a:ext cx="3037800" cy="4665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9b6339b67_1_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9b6339b67_1_0: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sz="1250">
                <a:latin typeface="Times New Roman"/>
                <a:ea typeface="Times New Roman"/>
                <a:cs typeface="Times New Roman"/>
                <a:sym typeface="Times New Roman"/>
              </a:rPr>
              <a:t>Credit score: Prepayment was on average higher for borrowers with low creditworthiness. Low FICO score borrowers tend to have a stronger refinancing incentive because of their high mortgage rate. </a:t>
            </a:r>
            <a:endParaRPr sz="1250">
              <a:latin typeface="Times New Roman"/>
              <a:ea typeface="Times New Roman"/>
              <a:cs typeface="Times New Roman"/>
              <a:sym typeface="Times New Roman"/>
            </a:endParaRPr>
          </a:p>
          <a:p>
            <a:pPr marL="0" lvl="0" indent="0" algn="l" rtl="0">
              <a:spcBef>
                <a:spcPts val="0"/>
              </a:spcBef>
              <a:spcAft>
                <a:spcPts val="0"/>
              </a:spcAft>
              <a:buNone/>
            </a:pPr>
            <a:r>
              <a:rPr lang="en-US" sz="1250">
                <a:latin typeface="Times New Roman"/>
                <a:ea typeface="Times New Roman"/>
                <a:cs typeface="Times New Roman"/>
                <a:sym typeface="Times New Roman"/>
              </a:rPr>
              <a:t>Interest rate: We analyze CPR to interest rate to see whether prepayment behavior is consistent with economic intuitions. There is a tendency that the higher the current interest rate, the higher the CPR. When interest rates increase, the price of an MBS tends to fall more quickly due to duration extension. </a:t>
            </a:r>
            <a:endParaRPr sz="125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250">
              <a:latin typeface="Times New Roman"/>
              <a:ea typeface="Times New Roman"/>
              <a:cs typeface="Times New Roman"/>
              <a:sym typeface="Times New Roman"/>
            </a:endParaRPr>
          </a:p>
        </p:txBody>
      </p:sp>
      <p:sp>
        <p:nvSpPr>
          <p:cNvPr id="112" name="Google Shape;112;g129b6339b67_1_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995363" y="1162050"/>
            <a:ext cx="5019675"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sz="900"/>
          </a:p>
        </p:txBody>
      </p:sp>
      <p:sp>
        <p:nvSpPr>
          <p:cNvPr id="130" name="Google Shape;130;p3: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9b6339b67_6_3: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9b6339b67_6_3: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43" name="Google Shape;143;g129b6339b67_6_3: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9b6339b67_3_0:notes"/>
          <p:cNvSpPr>
            <a:spLocks noGrp="1" noRot="1" noChangeAspect="1"/>
          </p:cNvSpPr>
          <p:nvPr>
            <p:ph type="sldImg" idx="2"/>
          </p:nvPr>
        </p:nvSpPr>
        <p:spPr>
          <a:xfrm>
            <a:off x="995363" y="1162050"/>
            <a:ext cx="5019600" cy="3136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9b6339b67_3_0: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53" name="Google Shape;153;g129b6339b67_3_0:notes"/>
          <p:cNvSpPr txBox="1">
            <a:spLocks noGrp="1"/>
          </p:cNvSpPr>
          <p:nvPr>
            <p:ph type="sldNum" idx="12"/>
          </p:nvPr>
        </p:nvSpPr>
        <p:spPr>
          <a:xfrm>
            <a:off x="3970938" y="8829967"/>
            <a:ext cx="3037800" cy="4665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4" b="0" i="0" u="none" strike="noStrike" cap="none">
                <a:solidFill>
                  <a:schemeClr val="dk1"/>
                </a:solidFill>
                <a:latin typeface="Arial"/>
                <a:ea typeface="Arial"/>
                <a:cs typeface="Arial"/>
                <a:sym typeface="Arial"/>
              </a:defRPr>
            </a:lvl1pPr>
            <a:lvl2pPr marL="0" marR="0" lvl="1" indent="0" algn="l" rtl="0">
              <a:spcBef>
                <a:spcPts val="0"/>
              </a:spcBef>
              <a:buNone/>
              <a:defRPr sz="1404" b="0" i="0" u="none" strike="noStrike" cap="none">
                <a:solidFill>
                  <a:schemeClr val="dk1"/>
                </a:solidFill>
                <a:latin typeface="Arial"/>
                <a:ea typeface="Arial"/>
                <a:cs typeface="Arial"/>
                <a:sym typeface="Arial"/>
              </a:defRPr>
            </a:lvl2pPr>
            <a:lvl3pPr marL="0" marR="0" lvl="2" indent="0" algn="l" rtl="0">
              <a:spcBef>
                <a:spcPts val="0"/>
              </a:spcBef>
              <a:buNone/>
              <a:defRPr sz="1404" b="0" i="0" u="none" strike="noStrike" cap="none">
                <a:solidFill>
                  <a:schemeClr val="dk1"/>
                </a:solidFill>
                <a:latin typeface="Arial"/>
                <a:ea typeface="Arial"/>
                <a:cs typeface="Arial"/>
                <a:sym typeface="Arial"/>
              </a:defRPr>
            </a:lvl3pPr>
            <a:lvl4pPr marL="0" marR="0" lvl="3" indent="0" algn="l" rtl="0">
              <a:spcBef>
                <a:spcPts val="0"/>
              </a:spcBef>
              <a:buNone/>
              <a:defRPr sz="1404" b="0" i="0" u="none" strike="noStrike" cap="none">
                <a:solidFill>
                  <a:schemeClr val="dk1"/>
                </a:solidFill>
                <a:latin typeface="Arial"/>
                <a:ea typeface="Arial"/>
                <a:cs typeface="Arial"/>
                <a:sym typeface="Arial"/>
              </a:defRPr>
            </a:lvl4pPr>
            <a:lvl5pPr marL="0" marR="0" lvl="4" indent="0" algn="l" rtl="0">
              <a:spcBef>
                <a:spcPts val="0"/>
              </a:spcBef>
              <a:buNone/>
              <a:defRPr sz="1404" b="0" i="0" u="none" strike="noStrike" cap="none">
                <a:solidFill>
                  <a:schemeClr val="dk1"/>
                </a:solidFill>
                <a:latin typeface="Arial"/>
                <a:ea typeface="Arial"/>
                <a:cs typeface="Arial"/>
                <a:sym typeface="Arial"/>
              </a:defRPr>
            </a:lvl5pPr>
            <a:lvl6pPr marL="0" marR="0" lvl="5" indent="0" algn="l" rtl="0">
              <a:spcBef>
                <a:spcPts val="0"/>
              </a:spcBef>
              <a:buNone/>
              <a:defRPr sz="1404" b="0" i="0" u="none" strike="noStrike" cap="none">
                <a:solidFill>
                  <a:schemeClr val="dk1"/>
                </a:solidFill>
                <a:latin typeface="Arial"/>
                <a:ea typeface="Arial"/>
                <a:cs typeface="Arial"/>
                <a:sym typeface="Arial"/>
              </a:defRPr>
            </a:lvl6pPr>
            <a:lvl7pPr marL="0" marR="0" lvl="6" indent="0" algn="l" rtl="0">
              <a:spcBef>
                <a:spcPts val="0"/>
              </a:spcBef>
              <a:buNone/>
              <a:defRPr sz="1404" b="0" i="0" u="none" strike="noStrike" cap="none">
                <a:solidFill>
                  <a:schemeClr val="dk1"/>
                </a:solidFill>
                <a:latin typeface="Arial"/>
                <a:ea typeface="Arial"/>
                <a:cs typeface="Arial"/>
                <a:sym typeface="Arial"/>
              </a:defRPr>
            </a:lvl7pPr>
            <a:lvl8pPr marL="0" marR="0" lvl="7" indent="0" algn="l" rtl="0">
              <a:spcBef>
                <a:spcPts val="0"/>
              </a:spcBef>
              <a:buNone/>
              <a:defRPr sz="1404" b="0" i="0" u="none" strike="noStrike" cap="none">
                <a:solidFill>
                  <a:schemeClr val="dk1"/>
                </a:solidFill>
                <a:latin typeface="Arial"/>
                <a:ea typeface="Arial"/>
                <a:cs typeface="Arial"/>
                <a:sym typeface="Arial"/>
              </a:defRPr>
            </a:lvl8pPr>
            <a:lvl9pPr marL="0" marR="0" lvl="8" indent="0" algn="l" rtl="0">
              <a:spcBef>
                <a:spcPts val="0"/>
              </a:spcBef>
              <a:buNone/>
              <a:defRPr sz="1404"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3" name="Google Shape;13;p1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4"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404"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4"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4"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4"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4"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4"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4"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4"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ulleted List and Picture">
  <p:cSld name="Bulleted List and Picture">
    <p:spTree>
      <p:nvGrpSpPr>
        <p:cNvPr id="1" name="Shape 14"/>
        <p:cNvGrpSpPr/>
        <p:nvPr/>
      </p:nvGrpSpPr>
      <p:grpSpPr>
        <a:xfrm>
          <a:off x="0" y="0"/>
          <a:ext cx="0" cy="0"/>
          <a:chOff x="0" y="0"/>
          <a:chExt cx="0" cy="0"/>
        </a:xfrm>
      </p:grpSpPr>
      <p:sp>
        <p:nvSpPr>
          <p:cNvPr id="15" name="Google Shape;15;p19"/>
          <p:cNvSpPr txBox="1">
            <a:spLocks noGrp="1"/>
          </p:cNvSpPr>
          <p:nvPr>
            <p:ph type="body" idx="1"/>
          </p:nvPr>
        </p:nvSpPr>
        <p:spPr>
          <a:xfrm>
            <a:off x="212650" y="352194"/>
            <a:ext cx="8719593" cy="42319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rgbClr val="01111E"/>
              </a:buClr>
              <a:buSzPts val="2250"/>
              <a:buFont typeface="Arial"/>
              <a:buNone/>
              <a:defRPr sz="2250" b="0" i="0" u="none" strike="noStrike" cap="none">
                <a:solidFill>
                  <a:srgbClr val="01111E"/>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6" name="Google Shape;16;p19"/>
          <p:cNvSpPr txBox="1">
            <a:spLocks noGrp="1"/>
          </p:cNvSpPr>
          <p:nvPr>
            <p:ph type="ftr" idx="11"/>
          </p:nvPr>
        </p:nvSpPr>
        <p:spPr>
          <a:xfrm>
            <a:off x="230161" y="5324955"/>
            <a:ext cx="492449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900" b="1">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9"/>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ulleted List and Picture">
  <p:cSld name="1_Bulleted List and Picture">
    <p:spTree>
      <p:nvGrpSpPr>
        <p:cNvPr id="1" name="Shape 18"/>
        <p:cNvGrpSpPr/>
        <p:nvPr/>
      </p:nvGrpSpPr>
      <p:grpSpPr>
        <a:xfrm>
          <a:off x="0" y="0"/>
          <a:ext cx="0" cy="0"/>
          <a:chOff x="0" y="0"/>
          <a:chExt cx="0" cy="0"/>
        </a:xfrm>
      </p:grpSpPr>
      <p:sp>
        <p:nvSpPr>
          <p:cNvPr id="19" name="Google Shape;19;p20"/>
          <p:cNvSpPr txBox="1">
            <a:spLocks noGrp="1"/>
          </p:cNvSpPr>
          <p:nvPr>
            <p:ph type="body" idx="1"/>
          </p:nvPr>
        </p:nvSpPr>
        <p:spPr>
          <a:xfrm>
            <a:off x="212650" y="352194"/>
            <a:ext cx="8719593" cy="6007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85000"/>
              </a:lnSpc>
              <a:spcBef>
                <a:spcPts val="750"/>
              </a:spcBef>
              <a:spcAft>
                <a:spcPts val="0"/>
              </a:spcAft>
              <a:buClr>
                <a:srgbClr val="78230C"/>
              </a:buClr>
              <a:buSzPts val="2200"/>
              <a:buFont typeface="Arial"/>
              <a:buNone/>
              <a:defRPr sz="2200" b="1" i="0" u="none" strike="noStrike" cap="none">
                <a:solidFill>
                  <a:srgbClr val="78230C"/>
                </a:solidFill>
                <a:latin typeface="Cambria"/>
                <a:ea typeface="Cambria"/>
                <a:cs typeface="Cambria"/>
                <a:sym typeface="Cambri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0" name="Google Shape;20;p20"/>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900" b="1">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20"/>
          <p:cNvSpPr txBox="1">
            <a:spLocks noGrp="1"/>
          </p:cNvSpPr>
          <p:nvPr>
            <p:ph type="ftr" idx="11"/>
          </p:nvPr>
        </p:nvSpPr>
        <p:spPr>
          <a:xfrm>
            <a:off x="211757" y="5375397"/>
            <a:ext cx="4924490" cy="30427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800" b="0">
                <a:solidFill>
                  <a:srgbClr val="7F7F7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7_Custom Layout">
  <p:cSld name="17_Custom Layout">
    <p:spTree>
      <p:nvGrpSpPr>
        <p:cNvPr id="1" name="Shape 22"/>
        <p:cNvGrpSpPr/>
        <p:nvPr/>
      </p:nvGrpSpPr>
      <p:grpSpPr>
        <a:xfrm>
          <a:off x="0" y="0"/>
          <a:ext cx="0" cy="0"/>
          <a:chOff x="0" y="0"/>
          <a:chExt cx="0" cy="0"/>
        </a:xfrm>
      </p:grpSpPr>
      <p:sp>
        <p:nvSpPr>
          <p:cNvPr id="23" name="Google Shape;23;p21"/>
          <p:cNvSpPr>
            <a:spLocks noGrp="1"/>
          </p:cNvSpPr>
          <p:nvPr>
            <p:ph type="pic" idx="2"/>
          </p:nvPr>
        </p:nvSpPr>
        <p:spPr>
          <a:xfrm>
            <a:off x="0" y="0"/>
            <a:ext cx="4214951" cy="5079673"/>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3">
  <p:cSld name="Title Slide 3">
    <p:spTree>
      <p:nvGrpSpPr>
        <p:cNvPr id="1" name="Shape 24"/>
        <p:cNvGrpSpPr/>
        <p:nvPr/>
      </p:nvGrpSpPr>
      <p:grpSpPr>
        <a:xfrm>
          <a:off x="0" y="0"/>
          <a:ext cx="0" cy="0"/>
          <a:chOff x="0" y="0"/>
          <a:chExt cx="0" cy="0"/>
        </a:xfrm>
      </p:grpSpPr>
      <p:sp>
        <p:nvSpPr>
          <p:cNvPr id="25" name="Google Shape;25;p22"/>
          <p:cNvSpPr txBox="1">
            <a:spLocks noGrp="1"/>
          </p:cNvSpPr>
          <p:nvPr>
            <p:ph type="body" idx="1"/>
          </p:nvPr>
        </p:nvSpPr>
        <p:spPr>
          <a:xfrm>
            <a:off x="3966883" y="5056308"/>
            <a:ext cx="5082917" cy="586053"/>
          </a:xfrm>
          <a:prstGeom prst="rect">
            <a:avLst/>
          </a:prstGeom>
          <a:noFill/>
          <a:ln>
            <a:noFill/>
          </a:ln>
        </p:spPr>
        <p:txBody>
          <a:bodyPr spcFirstLastPara="1" wrap="square" lIns="91425" tIns="45700" rIns="91425" bIns="45700" anchor="ctr" anchorCtr="0">
            <a:normAutofit/>
          </a:bodyPr>
          <a:lstStyle>
            <a:lvl1pPr marL="457200" marR="0" lvl="0" indent="-228600" algn="r" rtl="0">
              <a:lnSpc>
                <a:spcPct val="90000"/>
              </a:lnSpc>
              <a:spcBef>
                <a:spcPts val="75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6" name="Google Shape;26;p22"/>
          <p:cNvSpPr txBox="1">
            <a:spLocks noGrp="1"/>
          </p:cNvSpPr>
          <p:nvPr>
            <p:ph type="body" idx="2"/>
          </p:nvPr>
        </p:nvSpPr>
        <p:spPr>
          <a:xfrm>
            <a:off x="633788" y="622079"/>
            <a:ext cx="7739352" cy="528606"/>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750"/>
              </a:spcBef>
              <a:spcAft>
                <a:spcPts val="0"/>
              </a:spcAft>
              <a:buClr>
                <a:schemeClr val="lt1"/>
              </a:buClr>
              <a:buSzPts val="3150"/>
              <a:buFont typeface="Arial"/>
              <a:buNone/>
              <a:defRPr sz="3150" b="1"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7" name="Google Shape;27;p22"/>
          <p:cNvSpPr txBox="1">
            <a:spLocks noGrp="1"/>
          </p:cNvSpPr>
          <p:nvPr>
            <p:ph type="body" idx="3"/>
          </p:nvPr>
        </p:nvSpPr>
        <p:spPr>
          <a:xfrm>
            <a:off x="670323" y="2497902"/>
            <a:ext cx="6213872" cy="42576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lt1"/>
              </a:buClr>
              <a:buSzPts val="2100"/>
              <a:buFont typeface="Arial"/>
              <a:buNone/>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8" name="Google Shape;28;p22"/>
          <p:cNvSpPr txBox="1">
            <a:spLocks noGrp="1"/>
          </p:cNvSpPr>
          <p:nvPr>
            <p:ph type="body" idx="4"/>
          </p:nvPr>
        </p:nvSpPr>
        <p:spPr>
          <a:xfrm>
            <a:off x="670323" y="3054786"/>
            <a:ext cx="6213872" cy="425763"/>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lt1"/>
              </a:buClr>
              <a:buSzPts val="2100"/>
              <a:buFont typeface="Arial"/>
              <a:buNone/>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29" name="Google Shape;29;p22"/>
          <p:cNvSpPr txBox="1">
            <a:spLocks noGrp="1"/>
          </p:cNvSpPr>
          <p:nvPr>
            <p:ph type="body" idx="5"/>
          </p:nvPr>
        </p:nvSpPr>
        <p:spPr>
          <a:xfrm>
            <a:off x="670323" y="4165359"/>
            <a:ext cx="6213872" cy="284693"/>
          </a:xfrm>
          <a:prstGeom prst="rect">
            <a:avLst/>
          </a:prstGeom>
          <a:noFill/>
          <a:ln>
            <a:noFill/>
          </a:ln>
        </p:spPr>
        <p:txBody>
          <a:bodyPr spcFirstLastPara="1" wrap="square" lIns="91425" tIns="45700" rIns="91425" bIns="45700" anchor="t" anchorCtr="0">
            <a:spAutoFit/>
          </a:bodyPr>
          <a:lstStyle>
            <a:lvl1pPr marL="457200" marR="0" lvl="0" indent="-228600" algn="l" rtl="0">
              <a:lnSpc>
                <a:spcPct val="90000"/>
              </a:lnSpc>
              <a:spcBef>
                <a:spcPts val="750"/>
              </a:spcBef>
              <a:spcAft>
                <a:spcPts val="0"/>
              </a:spcAft>
              <a:buClr>
                <a:schemeClr val="lt1"/>
              </a:buClr>
              <a:buSzPts val="1350"/>
              <a:buFont typeface="Arial"/>
              <a:buNone/>
              <a:defRPr sz="1350" b="0" i="0" u="none" strike="noStrike" cap="none">
                <a:solidFill>
                  <a:schemeClr val="lt1"/>
                </a:solidFill>
                <a:latin typeface="Arial"/>
                <a:ea typeface="Arial"/>
                <a:cs typeface="Arial"/>
                <a:sym typeface="Arial"/>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30"/>
        <p:cNvGrpSpPr/>
        <p:nvPr/>
      </p:nvGrpSpPr>
      <p:grpSpPr>
        <a:xfrm>
          <a:off x="0" y="0"/>
          <a:ext cx="0" cy="0"/>
          <a:chOff x="0" y="0"/>
          <a:chExt cx="0" cy="0"/>
        </a:xfrm>
      </p:grpSpPr>
      <p:sp>
        <p:nvSpPr>
          <p:cNvPr id="31" name="Google Shape;31;p23"/>
          <p:cNvSpPr>
            <a:spLocks noGrp="1"/>
          </p:cNvSpPr>
          <p:nvPr>
            <p:ph type="pic" idx="2"/>
          </p:nvPr>
        </p:nvSpPr>
        <p:spPr>
          <a:xfrm>
            <a:off x="4059756" y="174620"/>
            <a:ext cx="4841002" cy="4762128"/>
          </a:xfrm>
          <a:prstGeom prst="rect">
            <a:avLst/>
          </a:prstGeom>
          <a:solidFill>
            <a:schemeClr val="lt1"/>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ftr" idx="11"/>
          </p:nvPr>
        </p:nvSpPr>
        <p:spPr>
          <a:xfrm>
            <a:off x="230161" y="5274715"/>
            <a:ext cx="4924490" cy="30427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404"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404"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404"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404"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404"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404"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404"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404"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p:nvPr/>
        </p:nvSpPr>
        <p:spPr>
          <a:xfrm>
            <a:off x="-1" y="1"/>
            <a:ext cx="6562304" cy="28575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70">
              <a:solidFill>
                <a:schemeClr val="dk1"/>
              </a:solidFill>
              <a:latin typeface="Arial"/>
              <a:ea typeface="Arial"/>
              <a:cs typeface="Arial"/>
              <a:sym typeface="Arial"/>
            </a:endParaRPr>
          </a:p>
        </p:txBody>
      </p:sp>
      <p:sp>
        <p:nvSpPr>
          <p:cNvPr id="37" name="Google Shape;37;p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a:t>
            </a:fld>
            <a:endParaRPr/>
          </a:p>
        </p:txBody>
      </p:sp>
      <p:pic>
        <p:nvPicPr>
          <p:cNvPr id="38" name="Google Shape;38;p1"/>
          <p:cNvPicPr preferRelativeResize="0"/>
          <p:nvPr/>
        </p:nvPicPr>
        <p:blipFill rotWithShape="1">
          <a:blip r:embed="rId3">
            <a:alphaModFix/>
          </a:blip>
          <a:srcRect/>
          <a:stretch/>
        </p:blipFill>
        <p:spPr>
          <a:xfrm>
            <a:off x="562580" y="330836"/>
            <a:ext cx="1656837" cy="288932"/>
          </a:xfrm>
          <a:prstGeom prst="rect">
            <a:avLst/>
          </a:prstGeom>
          <a:noFill/>
          <a:ln>
            <a:noFill/>
          </a:ln>
        </p:spPr>
      </p:pic>
      <p:sp>
        <p:nvSpPr>
          <p:cNvPr id="39" name="Google Shape;39;p1"/>
          <p:cNvSpPr txBox="1"/>
          <p:nvPr/>
        </p:nvSpPr>
        <p:spPr>
          <a:xfrm>
            <a:off x="473800" y="3466341"/>
            <a:ext cx="4408200" cy="53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dirty="0"/>
          </a:p>
          <a:p>
            <a:pPr marL="0" marR="0" lvl="0" indent="0" algn="l" rtl="0">
              <a:lnSpc>
                <a:spcPct val="100000"/>
              </a:lnSpc>
              <a:spcBef>
                <a:spcPts val="525"/>
              </a:spcBef>
              <a:spcAft>
                <a:spcPts val="0"/>
              </a:spcAft>
              <a:buNone/>
            </a:pPr>
            <a:r>
              <a:rPr lang="en-US" sz="1050" b="0" u="none" dirty="0">
                <a:solidFill>
                  <a:schemeClr val="dk1"/>
                </a:solidFill>
                <a:latin typeface="Arial"/>
                <a:ea typeface="Arial"/>
                <a:cs typeface="Arial"/>
                <a:sym typeface="Arial"/>
              </a:rPr>
              <a:t>May </a:t>
            </a:r>
            <a:r>
              <a:rPr lang="en-US" sz="1050" dirty="0">
                <a:solidFill>
                  <a:schemeClr val="dk1"/>
                </a:solidFill>
              </a:rPr>
              <a:t>12</a:t>
            </a:r>
            <a:r>
              <a:rPr lang="en-US" sz="1050" b="0" u="none" baseline="30000" dirty="0">
                <a:solidFill>
                  <a:schemeClr val="dk1"/>
                </a:solidFill>
                <a:latin typeface="Arial"/>
                <a:ea typeface="Arial"/>
                <a:cs typeface="Arial"/>
                <a:sym typeface="Arial"/>
              </a:rPr>
              <a:t>th   </a:t>
            </a:r>
            <a:r>
              <a:rPr lang="en-US" sz="1050" b="0" u="none" dirty="0">
                <a:solidFill>
                  <a:schemeClr val="dk1"/>
                </a:solidFill>
                <a:latin typeface="Arial"/>
                <a:ea typeface="Arial"/>
                <a:cs typeface="Arial"/>
                <a:sym typeface="Arial"/>
              </a:rPr>
              <a:t>|  Spring 2022</a:t>
            </a:r>
            <a:endParaRPr dirty="0"/>
          </a:p>
        </p:txBody>
      </p:sp>
      <p:sp>
        <p:nvSpPr>
          <p:cNvPr id="40" name="Google Shape;40;p1"/>
          <p:cNvSpPr/>
          <p:nvPr/>
        </p:nvSpPr>
        <p:spPr>
          <a:xfrm>
            <a:off x="6562303" y="0"/>
            <a:ext cx="2581696" cy="5715000"/>
          </a:xfrm>
          <a:prstGeom prst="rect">
            <a:avLst/>
          </a:prstGeom>
          <a:solidFill>
            <a:srgbClr val="4D4D4D"/>
          </a:solidFill>
          <a:ln w="9525" cap="flat" cmpd="sng">
            <a:solidFill>
              <a:schemeClr val="hlink"/>
            </a:solidFill>
            <a:prstDash val="solid"/>
            <a:miter lim="800000"/>
            <a:headEnd type="none" w="sm" len="sm"/>
            <a:tailEnd type="none" w="sm" len="sm"/>
          </a:ln>
        </p:spPr>
        <p:txBody>
          <a:bodyPr spcFirstLastPara="1" wrap="square" lIns="90000" tIns="46800" rIns="90000" bIns="46800" anchor="ctr" anchorCtr="0">
            <a:spAutoFit/>
          </a:bodyPr>
          <a:lstStyle/>
          <a:p>
            <a:pPr marL="0" marR="0" lvl="0" indent="0" algn="l" rtl="0">
              <a:spcBef>
                <a:spcPts val="0"/>
              </a:spcBef>
              <a:spcAft>
                <a:spcPts val="0"/>
              </a:spcAft>
              <a:buNone/>
            </a:pPr>
            <a:endParaRPr sz="2000" b="0" u="none">
              <a:solidFill>
                <a:schemeClr val="hlink"/>
              </a:solidFill>
              <a:latin typeface="Arial"/>
              <a:ea typeface="Arial"/>
              <a:cs typeface="Arial"/>
              <a:sym typeface="Arial"/>
            </a:endParaRPr>
          </a:p>
        </p:txBody>
      </p:sp>
      <p:sp>
        <p:nvSpPr>
          <p:cNvPr id="41" name="Google Shape;41;p1"/>
          <p:cNvSpPr txBox="1"/>
          <p:nvPr/>
        </p:nvSpPr>
        <p:spPr>
          <a:xfrm>
            <a:off x="473800" y="1428750"/>
            <a:ext cx="49755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FFFFFF"/>
                </a:solidFill>
              </a:rPr>
              <a:t>Mortgage-Backed Securities:</a:t>
            </a:r>
            <a:endParaRPr sz="2400" b="1">
              <a:solidFill>
                <a:srgbClr val="FFFFFF"/>
              </a:solidFill>
            </a:endParaRPr>
          </a:p>
          <a:p>
            <a:pPr marL="0" lvl="0" indent="0" algn="l" rtl="0">
              <a:spcBef>
                <a:spcPts val="0"/>
              </a:spcBef>
              <a:spcAft>
                <a:spcPts val="0"/>
              </a:spcAft>
              <a:buNone/>
            </a:pPr>
            <a:r>
              <a:rPr lang="en-US" sz="2400" b="1">
                <a:solidFill>
                  <a:srgbClr val="FFFFFF"/>
                </a:solidFill>
              </a:rPr>
              <a:t>Machines Learning Models on Prepayment Projections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283934c504_0_6"/>
          <p:cNvSpPr txBox="1">
            <a:spLocks noGrp="1"/>
          </p:cNvSpPr>
          <p:nvPr>
            <p:ph type="body" idx="1"/>
          </p:nvPr>
        </p:nvSpPr>
        <p:spPr>
          <a:xfrm>
            <a:off x="212650" y="352194"/>
            <a:ext cx="8719500" cy="4233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169" name="Google Shape;169;g1283934c504_0_6"/>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10</a:t>
            </a:fld>
            <a:endParaRPr/>
          </a:p>
        </p:txBody>
      </p:sp>
      <p:sp>
        <p:nvSpPr>
          <p:cNvPr id="170" name="Google Shape;170;g1283934c504_0_6"/>
          <p:cNvSpPr/>
          <p:nvPr/>
        </p:nvSpPr>
        <p:spPr>
          <a:xfrm>
            <a:off x="0" y="5946"/>
            <a:ext cx="9144000" cy="7695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100"/>
              <a:buFont typeface="Arial"/>
              <a:buNone/>
            </a:pPr>
            <a:r>
              <a:rPr lang="en-US" sz="2100" b="1">
                <a:solidFill>
                  <a:schemeClr val="dk1"/>
                </a:solidFill>
              </a:rPr>
              <a:t>Dataframe Function</a:t>
            </a:r>
            <a:endParaRPr sz="1404">
              <a:solidFill>
                <a:schemeClr val="dk1"/>
              </a:solidFill>
              <a:latin typeface="Arial"/>
              <a:ea typeface="Arial"/>
              <a:cs typeface="Arial"/>
              <a:sym typeface="Arial"/>
            </a:endParaRPr>
          </a:p>
        </p:txBody>
      </p:sp>
      <p:pic>
        <p:nvPicPr>
          <p:cNvPr id="171" name="Google Shape;171;g1283934c504_0_6"/>
          <p:cNvPicPr preferRelativeResize="0"/>
          <p:nvPr/>
        </p:nvPicPr>
        <p:blipFill>
          <a:blip r:embed="rId3">
            <a:alphaModFix/>
          </a:blip>
          <a:stretch>
            <a:fillRect/>
          </a:stretch>
        </p:blipFill>
        <p:spPr>
          <a:xfrm>
            <a:off x="1561488" y="876850"/>
            <a:ext cx="6021826" cy="4582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g129b6339b67_6_15"/>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11</a:t>
            </a:fld>
            <a:endParaRPr/>
          </a:p>
        </p:txBody>
      </p:sp>
      <p:sp>
        <p:nvSpPr>
          <p:cNvPr id="178" name="Google Shape;178;g129b6339b67_6_15"/>
          <p:cNvSpPr/>
          <p:nvPr/>
        </p:nvSpPr>
        <p:spPr>
          <a:xfrm>
            <a:off x="0" y="5946"/>
            <a:ext cx="9144000" cy="7695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100"/>
              <a:buNone/>
            </a:pPr>
            <a:r>
              <a:rPr lang="en-US" sz="2100" b="1">
                <a:solidFill>
                  <a:schemeClr val="dk1"/>
                </a:solidFill>
              </a:rPr>
              <a:t>Dataframe Function</a:t>
            </a:r>
            <a:endParaRPr sz="1404">
              <a:solidFill>
                <a:schemeClr val="dk1"/>
              </a:solidFill>
              <a:latin typeface="Arial"/>
              <a:ea typeface="Arial"/>
              <a:cs typeface="Arial"/>
              <a:sym typeface="Arial"/>
            </a:endParaRPr>
          </a:p>
        </p:txBody>
      </p:sp>
      <p:pic>
        <p:nvPicPr>
          <p:cNvPr id="179" name="Google Shape;179;g129b6339b67_6_15"/>
          <p:cNvPicPr preferRelativeResize="0"/>
          <p:nvPr/>
        </p:nvPicPr>
        <p:blipFill>
          <a:blip r:embed="rId3">
            <a:alphaModFix/>
          </a:blip>
          <a:stretch>
            <a:fillRect/>
          </a:stretch>
        </p:blipFill>
        <p:spPr>
          <a:xfrm>
            <a:off x="152400" y="927846"/>
            <a:ext cx="8839199" cy="1385141"/>
          </a:xfrm>
          <a:prstGeom prst="rect">
            <a:avLst/>
          </a:prstGeom>
          <a:noFill/>
          <a:ln>
            <a:noFill/>
          </a:ln>
        </p:spPr>
      </p:pic>
      <p:pic>
        <p:nvPicPr>
          <p:cNvPr id="180" name="Google Shape;180;g129b6339b67_6_15"/>
          <p:cNvPicPr preferRelativeResize="0"/>
          <p:nvPr/>
        </p:nvPicPr>
        <p:blipFill>
          <a:blip r:embed="rId4">
            <a:alphaModFix/>
          </a:blip>
          <a:stretch>
            <a:fillRect/>
          </a:stretch>
        </p:blipFill>
        <p:spPr>
          <a:xfrm>
            <a:off x="152400" y="2465387"/>
            <a:ext cx="8839198" cy="1216000"/>
          </a:xfrm>
          <a:prstGeom prst="rect">
            <a:avLst/>
          </a:prstGeom>
          <a:noFill/>
          <a:ln>
            <a:noFill/>
          </a:ln>
        </p:spPr>
      </p:pic>
      <p:pic>
        <p:nvPicPr>
          <p:cNvPr id="181" name="Google Shape;181;g129b6339b67_6_15"/>
          <p:cNvPicPr preferRelativeResize="0"/>
          <p:nvPr/>
        </p:nvPicPr>
        <p:blipFill>
          <a:blip r:embed="rId5">
            <a:alphaModFix/>
          </a:blip>
          <a:stretch>
            <a:fillRect/>
          </a:stretch>
        </p:blipFill>
        <p:spPr>
          <a:xfrm>
            <a:off x="152400" y="3833787"/>
            <a:ext cx="8032551" cy="13892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body" idx="1"/>
          </p:nvPr>
        </p:nvSpPr>
        <p:spPr>
          <a:xfrm>
            <a:off x="212650" y="352194"/>
            <a:ext cx="8624545" cy="4231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Models</a:t>
            </a:r>
            <a:endParaRPr/>
          </a:p>
        </p:txBody>
      </p:sp>
      <p:sp>
        <p:nvSpPr>
          <p:cNvPr id="188" name="Google Shape;188;p6"/>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12</a:t>
            </a:fld>
            <a:endParaRPr/>
          </a:p>
        </p:txBody>
      </p:sp>
      <p:sp>
        <p:nvSpPr>
          <p:cNvPr id="189" name="Google Shape;189;p6"/>
          <p:cNvSpPr txBox="1"/>
          <p:nvPr/>
        </p:nvSpPr>
        <p:spPr>
          <a:xfrm>
            <a:off x="6488626" y="7080"/>
            <a:ext cx="2655374" cy="304271"/>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Our Models</a:t>
            </a:r>
            <a:endParaRPr/>
          </a:p>
        </p:txBody>
      </p:sp>
      <p:cxnSp>
        <p:nvCxnSpPr>
          <p:cNvPr id="190" name="Google Shape;190;p6"/>
          <p:cNvCxnSpPr/>
          <p:nvPr/>
        </p:nvCxnSpPr>
        <p:spPr>
          <a:xfrm>
            <a:off x="365850" y="1374375"/>
            <a:ext cx="8349600" cy="16500"/>
          </a:xfrm>
          <a:prstGeom prst="straightConnector1">
            <a:avLst/>
          </a:prstGeom>
          <a:noFill/>
          <a:ln w="28575" cap="flat" cmpd="sng">
            <a:solidFill>
              <a:srgbClr val="B43512"/>
            </a:solidFill>
            <a:prstDash val="solid"/>
            <a:miter lim="800000"/>
            <a:headEnd type="none" w="sm" len="sm"/>
            <a:tailEnd type="none" w="sm" len="sm"/>
          </a:ln>
        </p:spPr>
      </p:cxnSp>
      <p:sp>
        <p:nvSpPr>
          <p:cNvPr id="191" name="Google Shape;191;p6"/>
          <p:cNvSpPr txBox="1"/>
          <p:nvPr/>
        </p:nvSpPr>
        <p:spPr>
          <a:xfrm>
            <a:off x="370733" y="1015474"/>
            <a:ext cx="16353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latin typeface="Arial"/>
                <a:ea typeface="Arial"/>
                <a:cs typeface="Arial"/>
                <a:sym typeface="Arial"/>
              </a:rPr>
              <a:t>Our Rationale</a:t>
            </a:r>
            <a:endParaRPr/>
          </a:p>
        </p:txBody>
      </p:sp>
      <p:sp>
        <p:nvSpPr>
          <p:cNvPr id="192" name="Google Shape;192;p6"/>
          <p:cNvSpPr/>
          <p:nvPr/>
        </p:nvSpPr>
        <p:spPr>
          <a:xfrm>
            <a:off x="1339842" y="1888109"/>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1</a:t>
            </a:r>
            <a:endParaRPr/>
          </a:p>
        </p:txBody>
      </p:sp>
      <p:sp>
        <p:nvSpPr>
          <p:cNvPr id="193" name="Google Shape;193;p6"/>
          <p:cNvSpPr/>
          <p:nvPr/>
        </p:nvSpPr>
        <p:spPr>
          <a:xfrm>
            <a:off x="370725" y="1501775"/>
            <a:ext cx="877500" cy="35004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lt1"/>
                </a:solidFill>
              </a:rPr>
              <a:t>Machine</a:t>
            </a:r>
            <a:r>
              <a:rPr lang="en-US" sz="1000" b="1">
                <a:solidFill>
                  <a:schemeClr val="lt1"/>
                </a:solidFill>
                <a:latin typeface="Arial"/>
                <a:ea typeface="Arial"/>
                <a:cs typeface="Arial"/>
                <a:sym typeface="Arial"/>
              </a:rPr>
              <a:t> Learning</a:t>
            </a:r>
            <a:endParaRPr/>
          </a:p>
        </p:txBody>
      </p:sp>
      <p:sp>
        <p:nvSpPr>
          <p:cNvPr id="194" name="Google Shape;194;p6"/>
          <p:cNvSpPr/>
          <p:nvPr/>
        </p:nvSpPr>
        <p:spPr>
          <a:xfrm>
            <a:off x="1339817" y="3603386"/>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3</a:t>
            </a:r>
            <a:endParaRPr sz="1200" b="1">
              <a:solidFill>
                <a:schemeClr val="dk1"/>
              </a:solidFill>
              <a:latin typeface="Arial"/>
              <a:ea typeface="Arial"/>
              <a:cs typeface="Arial"/>
              <a:sym typeface="Arial"/>
            </a:endParaRPr>
          </a:p>
        </p:txBody>
      </p:sp>
      <p:sp>
        <p:nvSpPr>
          <p:cNvPr id="195" name="Google Shape;195;p6"/>
          <p:cNvSpPr/>
          <p:nvPr/>
        </p:nvSpPr>
        <p:spPr>
          <a:xfrm>
            <a:off x="1339817" y="4382992"/>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4</a:t>
            </a:r>
            <a:endParaRPr sz="1200" b="1">
              <a:solidFill>
                <a:schemeClr val="dk1"/>
              </a:solidFill>
              <a:latin typeface="Arial"/>
              <a:ea typeface="Arial"/>
              <a:cs typeface="Arial"/>
              <a:sym typeface="Arial"/>
            </a:endParaRPr>
          </a:p>
        </p:txBody>
      </p:sp>
      <p:sp>
        <p:nvSpPr>
          <p:cNvPr id="196" name="Google Shape;196;p6"/>
          <p:cNvSpPr/>
          <p:nvPr/>
        </p:nvSpPr>
        <p:spPr>
          <a:xfrm>
            <a:off x="1339817" y="2826725"/>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rPr>
              <a:t>2</a:t>
            </a:r>
            <a:endParaRPr sz="1200" b="1">
              <a:solidFill>
                <a:schemeClr val="dk1"/>
              </a:solidFill>
              <a:latin typeface="Arial"/>
              <a:ea typeface="Arial"/>
              <a:cs typeface="Arial"/>
              <a:sym typeface="Arial"/>
            </a:endParaRPr>
          </a:p>
        </p:txBody>
      </p:sp>
      <p:sp>
        <p:nvSpPr>
          <p:cNvPr id="197" name="Google Shape;197;p6"/>
          <p:cNvSpPr txBox="1"/>
          <p:nvPr/>
        </p:nvSpPr>
        <p:spPr>
          <a:xfrm>
            <a:off x="1778575" y="1714950"/>
            <a:ext cx="6284700" cy="786600"/>
          </a:xfrm>
          <a:prstGeom prst="rect">
            <a:avLst/>
          </a:prstGeom>
          <a:noFill/>
          <a:ln>
            <a:noFill/>
          </a:ln>
        </p:spPr>
        <p:txBody>
          <a:bodyPr spcFirstLastPara="1" wrap="square" lIns="91425" tIns="45700" rIns="91425" bIns="45700" anchor="t" anchorCtr="0">
            <a:noAutofit/>
          </a:bodyPr>
          <a:lstStyle/>
          <a:p>
            <a:pPr marL="171450" marR="0" lvl="0" indent="-177800" algn="l" rtl="0">
              <a:spcBef>
                <a:spcPts val="0"/>
              </a:spcBef>
              <a:spcAft>
                <a:spcPts val="0"/>
              </a:spcAft>
              <a:buClr>
                <a:schemeClr val="dk1"/>
              </a:buClr>
              <a:buSzPts val="1000"/>
              <a:buFont typeface="Arial"/>
              <a:buChar char="•"/>
            </a:pPr>
            <a:r>
              <a:rPr lang="en-US" sz="1000">
                <a:solidFill>
                  <a:schemeClr val="dk1"/>
                </a:solidFill>
              </a:rPr>
              <a:t>We first used Month t’s SMM to regress on Month (t-1)’s independent variables</a:t>
            </a:r>
            <a:endParaRPr sz="1000">
              <a:solidFill>
                <a:schemeClr val="dk1"/>
              </a:solidFill>
            </a:endParaRPr>
          </a:p>
          <a:p>
            <a:pPr marL="914400" marR="0" lvl="1" indent="-292100" algn="l" rtl="0">
              <a:spcBef>
                <a:spcPts val="0"/>
              </a:spcBef>
              <a:spcAft>
                <a:spcPts val="0"/>
              </a:spcAft>
              <a:buClr>
                <a:schemeClr val="dk1"/>
              </a:buClr>
              <a:buSzPts val="1000"/>
              <a:buFont typeface="Arial"/>
              <a:buChar char="○"/>
            </a:pPr>
            <a:r>
              <a:rPr lang="en-US" sz="1000">
                <a:solidFill>
                  <a:schemeClr val="dk1"/>
                </a:solidFill>
              </a:rPr>
              <a:t>CA,FL,IL,NY,TX,No,Yes,Cash-Out,Purchase,Investor,Principal,Second,Broker,Correspondent,Retail,Original Interest Rate,Loan Term,Loan Age,Loan-To-Value (LTV),Debt-To-Income (DTI),Borrower Credit Score,Number of Borrowers,Mortgage Insurance Percentage</a:t>
            </a:r>
            <a:endParaRPr/>
          </a:p>
        </p:txBody>
      </p:sp>
      <p:sp>
        <p:nvSpPr>
          <p:cNvPr id="198" name="Google Shape;198;p6"/>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199" name="Google Shape;199;p6"/>
          <p:cNvSpPr txBox="1"/>
          <p:nvPr/>
        </p:nvSpPr>
        <p:spPr>
          <a:xfrm>
            <a:off x="1778525" y="2726125"/>
            <a:ext cx="6823800" cy="492600"/>
          </a:xfrm>
          <a:prstGeom prst="rect">
            <a:avLst/>
          </a:prstGeom>
          <a:noFill/>
          <a:ln>
            <a:noFill/>
          </a:ln>
        </p:spPr>
        <p:txBody>
          <a:bodyPr spcFirstLastPara="1" wrap="square" lIns="91425" tIns="91425" rIns="91425" bIns="91425" anchor="t" anchorCtr="0">
            <a:spAutoFit/>
          </a:bodyPr>
          <a:lstStyle/>
          <a:p>
            <a:pPr marL="171450" lvl="0" indent="-177800" algn="l" rtl="0">
              <a:spcBef>
                <a:spcPts val="0"/>
              </a:spcBef>
              <a:spcAft>
                <a:spcPts val="0"/>
              </a:spcAft>
              <a:buClr>
                <a:schemeClr val="dk1"/>
              </a:buClr>
              <a:buSzPts val="1000"/>
              <a:buChar char="•"/>
            </a:pPr>
            <a:r>
              <a:rPr lang="en-US" sz="1000">
                <a:solidFill>
                  <a:schemeClr val="dk1"/>
                </a:solidFill>
              </a:rPr>
              <a:t>We then used January’s data to predict the SMM in February, and calculated the corresponding accuracy of our model accordingly.</a:t>
            </a:r>
            <a:endParaRPr sz="1000">
              <a:solidFill>
                <a:schemeClr val="dk1"/>
              </a:solidFill>
            </a:endParaRPr>
          </a:p>
        </p:txBody>
      </p:sp>
      <p:sp>
        <p:nvSpPr>
          <p:cNvPr id="200" name="Google Shape;200;p6"/>
          <p:cNvSpPr txBox="1"/>
          <p:nvPr/>
        </p:nvSpPr>
        <p:spPr>
          <a:xfrm>
            <a:off x="1772825" y="3527175"/>
            <a:ext cx="6330900" cy="492600"/>
          </a:xfrm>
          <a:prstGeom prst="rect">
            <a:avLst/>
          </a:prstGeom>
          <a:noFill/>
          <a:ln>
            <a:noFill/>
          </a:ln>
        </p:spPr>
        <p:txBody>
          <a:bodyPr spcFirstLastPara="1" wrap="square" lIns="91425" tIns="91425" rIns="91425" bIns="91425" anchor="t" anchorCtr="0">
            <a:spAutoFit/>
          </a:bodyPr>
          <a:lstStyle/>
          <a:p>
            <a:pPr marL="171450" lvl="0" indent="-177800" algn="l" rtl="0">
              <a:spcBef>
                <a:spcPts val="0"/>
              </a:spcBef>
              <a:spcAft>
                <a:spcPts val="0"/>
              </a:spcAft>
              <a:buClr>
                <a:schemeClr val="dk1"/>
              </a:buClr>
              <a:buSzPts val="1000"/>
              <a:buChar char="•"/>
            </a:pPr>
            <a:r>
              <a:rPr lang="en-US" sz="1000">
                <a:solidFill>
                  <a:schemeClr val="dk1"/>
                </a:solidFill>
              </a:rPr>
              <a:t>We then used February’s predicted SMM to calculate February’s predicted CPR and compared it to the actual CPR in February.</a:t>
            </a:r>
            <a:endParaRPr sz="1000">
              <a:solidFill>
                <a:schemeClr val="dk1"/>
              </a:solidFill>
            </a:endParaRPr>
          </a:p>
        </p:txBody>
      </p:sp>
      <p:sp>
        <p:nvSpPr>
          <p:cNvPr id="201" name="Google Shape;201;p6"/>
          <p:cNvSpPr txBox="1"/>
          <p:nvPr/>
        </p:nvSpPr>
        <p:spPr>
          <a:xfrm>
            <a:off x="1772825" y="4387350"/>
            <a:ext cx="5128800" cy="338700"/>
          </a:xfrm>
          <a:prstGeom prst="rect">
            <a:avLst/>
          </a:prstGeom>
          <a:noFill/>
          <a:ln>
            <a:noFill/>
          </a:ln>
        </p:spPr>
        <p:txBody>
          <a:bodyPr spcFirstLastPara="1" wrap="square" lIns="91425" tIns="91425" rIns="91425" bIns="91425" anchor="t" anchorCtr="0">
            <a:spAutoFit/>
          </a:bodyPr>
          <a:lstStyle/>
          <a:p>
            <a:pPr marL="171450" lvl="0" indent="-177800" algn="l" rtl="0">
              <a:spcBef>
                <a:spcPts val="0"/>
              </a:spcBef>
              <a:spcAft>
                <a:spcPts val="0"/>
              </a:spcAft>
              <a:buClr>
                <a:schemeClr val="dk1"/>
              </a:buClr>
              <a:buSzPts val="1000"/>
              <a:buChar char="•"/>
            </a:pPr>
            <a:r>
              <a:rPr lang="en-US" sz="1000">
                <a:solidFill>
                  <a:schemeClr val="dk1"/>
                </a:solidFill>
              </a:rPr>
              <a:t>Finally, we used February’s data to predict the SMM and CPR of March.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7"/>
          <p:cNvSpPr txBox="1">
            <a:spLocks noGrp="1"/>
          </p:cNvSpPr>
          <p:nvPr>
            <p:ph type="body" idx="1"/>
          </p:nvPr>
        </p:nvSpPr>
        <p:spPr>
          <a:xfrm>
            <a:off x="212650" y="352194"/>
            <a:ext cx="8663354" cy="4231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Linear Regression </a:t>
            </a:r>
            <a:endParaRPr/>
          </a:p>
        </p:txBody>
      </p:sp>
      <p:sp>
        <p:nvSpPr>
          <p:cNvPr id="208" name="Google Shape;208;p7"/>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13</a:t>
            </a:fld>
            <a:endParaRPr/>
          </a:p>
        </p:txBody>
      </p:sp>
      <p:sp>
        <p:nvSpPr>
          <p:cNvPr id="209" name="Google Shape;209;p7"/>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L</a:t>
            </a:r>
            <a:r>
              <a:rPr lang="en-US" sz="1100" i="1">
                <a:solidFill>
                  <a:schemeClr val="dk1"/>
                </a:solidFill>
              </a:rPr>
              <a:t>inear</a:t>
            </a:r>
            <a:r>
              <a:rPr lang="en-US" sz="1100" b="0" i="1">
                <a:solidFill>
                  <a:schemeClr val="dk1"/>
                </a:solidFill>
                <a:latin typeface="Arial"/>
                <a:ea typeface="Arial"/>
                <a:cs typeface="Arial"/>
                <a:sym typeface="Arial"/>
              </a:rPr>
              <a:t> Regression</a:t>
            </a:r>
            <a:endParaRPr/>
          </a:p>
        </p:txBody>
      </p:sp>
      <p:sp>
        <p:nvSpPr>
          <p:cNvPr id="210" name="Google Shape;210;p7"/>
          <p:cNvSpPr/>
          <p:nvPr/>
        </p:nvSpPr>
        <p:spPr>
          <a:xfrm>
            <a:off x="296425" y="1222750"/>
            <a:ext cx="78786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100" b="1">
                <a:solidFill>
                  <a:schemeClr val="lt1"/>
                </a:solidFill>
              </a:rPr>
              <a:t>Data loading and processing</a:t>
            </a:r>
            <a:endParaRPr/>
          </a:p>
        </p:txBody>
      </p:sp>
      <p:cxnSp>
        <p:nvCxnSpPr>
          <p:cNvPr id="211" name="Google Shape;211;p7"/>
          <p:cNvCxnSpPr/>
          <p:nvPr/>
        </p:nvCxnSpPr>
        <p:spPr>
          <a:xfrm rot="10800000">
            <a:off x="542451" y="2468024"/>
            <a:ext cx="3428996" cy="8745"/>
          </a:xfrm>
          <a:prstGeom prst="straightConnector1">
            <a:avLst/>
          </a:prstGeom>
          <a:noFill/>
          <a:ln w="9525" cap="flat" cmpd="sng">
            <a:solidFill>
              <a:srgbClr val="B43512"/>
            </a:solidFill>
            <a:prstDash val="dash"/>
            <a:miter lim="800000"/>
            <a:headEnd type="none" w="sm" len="sm"/>
            <a:tailEnd type="none" w="sm" len="sm"/>
          </a:ln>
        </p:spPr>
      </p:cxnSp>
      <p:sp>
        <p:nvSpPr>
          <p:cNvPr id="212" name="Google Shape;212;p7"/>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213" name="Google Shape;213;p7"/>
          <p:cNvPicPr preferRelativeResize="0"/>
          <p:nvPr/>
        </p:nvPicPr>
        <p:blipFill>
          <a:blip r:embed="rId3">
            <a:alphaModFix/>
          </a:blip>
          <a:stretch>
            <a:fillRect/>
          </a:stretch>
        </p:blipFill>
        <p:spPr>
          <a:xfrm>
            <a:off x="296425" y="1778469"/>
            <a:ext cx="7878451" cy="2593828"/>
          </a:xfrm>
          <a:prstGeom prst="rect">
            <a:avLst/>
          </a:prstGeom>
          <a:noFill/>
          <a:ln>
            <a:noFill/>
          </a:ln>
        </p:spPr>
      </p:pic>
      <p:pic>
        <p:nvPicPr>
          <p:cNvPr id="214" name="Google Shape;214;p7"/>
          <p:cNvPicPr preferRelativeResize="0"/>
          <p:nvPr/>
        </p:nvPicPr>
        <p:blipFill>
          <a:blip r:embed="rId4">
            <a:alphaModFix/>
          </a:blip>
          <a:stretch>
            <a:fillRect/>
          </a:stretch>
        </p:blipFill>
        <p:spPr>
          <a:xfrm>
            <a:off x="296425" y="3800080"/>
            <a:ext cx="4687625" cy="629825"/>
          </a:xfrm>
          <a:prstGeom prst="rect">
            <a:avLst/>
          </a:prstGeom>
          <a:noFill/>
          <a:ln>
            <a:noFill/>
          </a:ln>
        </p:spPr>
      </p:pic>
      <p:pic>
        <p:nvPicPr>
          <p:cNvPr id="215" name="Google Shape;215;p7"/>
          <p:cNvPicPr preferRelativeResize="0"/>
          <p:nvPr/>
        </p:nvPicPr>
        <p:blipFill>
          <a:blip r:embed="rId5">
            <a:alphaModFix/>
          </a:blip>
          <a:stretch>
            <a:fillRect/>
          </a:stretch>
        </p:blipFill>
        <p:spPr>
          <a:xfrm>
            <a:off x="296425" y="4429900"/>
            <a:ext cx="2575924" cy="264625"/>
          </a:xfrm>
          <a:prstGeom prst="rect">
            <a:avLst/>
          </a:prstGeom>
          <a:noFill/>
          <a:ln>
            <a:noFill/>
          </a:ln>
        </p:spPr>
      </p:pic>
      <p:pic>
        <p:nvPicPr>
          <p:cNvPr id="216" name="Google Shape;216;p7"/>
          <p:cNvPicPr preferRelativeResize="0"/>
          <p:nvPr/>
        </p:nvPicPr>
        <p:blipFill>
          <a:blip r:embed="rId6">
            <a:alphaModFix/>
          </a:blip>
          <a:stretch>
            <a:fillRect/>
          </a:stretch>
        </p:blipFill>
        <p:spPr>
          <a:xfrm>
            <a:off x="296425" y="4694525"/>
            <a:ext cx="1921816" cy="370200"/>
          </a:xfrm>
          <a:prstGeom prst="rect">
            <a:avLst/>
          </a:prstGeom>
          <a:noFill/>
          <a:ln>
            <a:noFill/>
          </a:ln>
        </p:spPr>
      </p:pic>
      <p:pic>
        <p:nvPicPr>
          <p:cNvPr id="217" name="Google Shape;217;p7"/>
          <p:cNvPicPr preferRelativeResize="0"/>
          <p:nvPr/>
        </p:nvPicPr>
        <p:blipFill>
          <a:blip r:embed="rId7">
            <a:alphaModFix/>
          </a:blip>
          <a:stretch>
            <a:fillRect/>
          </a:stretch>
        </p:blipFill>
        <p:spPr>
          <a:xfrm>
            <a:off x="5590375" y="4316051"/>
            <a:ext cx="2505374" cy="492325"/>
          </a:xfrm>
          <a:prstGeom prst="rect">
            <a:avLst/>
          </a:prstGeom>
          <a:noFill/>
          <a:ln>
            <a:noFill/>
          </a:ln>
        </p:spPr>
      </p:pic>
      <p:pic>
        <p:nvPicPr>
          <p:cNvPr id="218" name="Google Shape;218;p7"/>
          <p:cNvPicPr preferRelativeResize="0"/>
          <p:nvPr/>
        </p:nvPicPr>
        <p:blipFill>
          <a:blip r:embed="rId8">
            <a:alphaModFix/>
          </a:blip>
          <a:stretch>
            <a:fillRect/>
          </a:stretch>
        </p:blipFill>
        <p:spPr>
          <a:xfrm>
            <a:off x="5590375" y="4819202"/>
            <a:ext cx="2505375" cy="465802"/>
          </a:xfrm>
          <a:prstGeom prst="rect">
            <a:avLst/>
          </a:prstGeom>
          <a:noFill/>
          <a:ln>
            <a:noFill/>
          </a:ln>
        </p:spPr>
      </p:pic>
      <p:sp>
        <p:nvSpPr>
          <p:cNvPr id="219" name="Google Shape;219;p7"/>
          <p:cNvSpPr/>
          <p:nvPr/>
        </p:nvSpPr>
        <p:spPr>
          <a:xfrm>
            <a:off x="169342" y="1592959"/>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latin typeface="Arial"/>
                <a:ea typeface="Arial"/>
                <a:cs typeface="Arial"/>
                <a:sym typeface="Arial"/>
              </a:rPr>
              <a:t>1</a:t>
            </a:r>
            <a:endParaRPr/>
          </a:p>
        </p:txBody>
      </p:sp>
      <p:sp>
        <p:nvSpPr>
          <p:cNvPr id="220" name="Google Shape;220;p7"/>
          <p:cNvSpPr/>
          <p:nvPr/>
        </p:nvSpPr>
        <p:spPr>
          <a:xfrm>
            <a:off x="212642" y="3451184"/>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rPr>
              <a:t>2</a:t>
            </a:r>
            <a:endParaRPr/>
          </a:p>
        </p:txBody>
      </p:sp>
      <p:sp>
        <p:nvSpPr>
          <p:cNvPr id="221" name="Google Shape;221;p7"/>
          <p:cNvSpPr/>
          <p:nvPr/>
        </p:nvSpPr>
        <p:spPr>
          <a:xfrm>
            <a:off x="5550017" y="3967159"/>
            <a:ext cx="347100" cy="348900"/>
          </a:xfrm>
          <a:prstGeom prst="ellipse">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chemeClr val="dk1"/>
                </a:solidFill>
              </a:rPr>
              <a:t>3</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29b6339b67_2_3"/>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Linear Regression </a:t>
            </a:r>
            <a:endParaRPr/>
          </a:p>
        </p:txBody>
      </p:sp>
      <p:sp>
        <p:nvSpPr>
          <p:cNvPr id="228" name="Google Shape;228;g129b6339b67_2_3"/>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14</a:t>
            </a:fld>
            <a:endParaRPr/>
          </a:p>
        </p:txBody>
      </p:sp>
      <p:sp>
        <p:nvSpPr>
          <p:cNvPr id="229" name="Google Shape;229;g129b6339b67_2_3"/>
          <p:cNvSpPr/>
          <p:nvPr/>
        </p:nvSpPr>
        <p:spPr>
          <a:xfrm>
            <a:off x="295225" y="1222751"/>
            <a:ext cx="41229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Training</a:t>
            </a:r>
            <a:endParaRPr/>
          </a:p>
        </p:txBody>
      </p:sp>
      <p:sp>
        <p:nvSpPr>
          <p:cNvPr id="230" name="Google Shape;230;g129b6339b67_2_3"/>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231" name="Google Shape;231;g129b6339b67_2_3"/>
          <p:cNvPicPr preferRelativeResize="0"/>
          <p:nvPr/>
        </p:nvPicPr>
        <p:blipFill>
          <a:blip r:embed="rId3">
            <a:alphaModFix/>
          </a:blip>
          <a:stretch>
            <a:fillRect/>
          </a:stretch>
        </p:blipFill>
        <p:spPr>
          <a:xfrm>
            <a:off x="295225" y="1592950"/>
            <a:ext cx="2904175" cy="2004525"/>
          </a:xfrm>
          <a:prstGeom prst="rect">
            <a:avLst/>
          </a:prstGeom>
          <a:noFill/>
          <a:ln>
            <a:noFill/>
          </a:ln>
        </p:spPr>
      </p:pic>
      <p:pic>
        <p:nvPicPr>
          <p:cNvPr id="232" name="Google Shape;232;g129b6339b67_2_3"/>
          <p:cNvPicPr preferRelativeResize="0"/>
          <p:nvPr/>
        </p:nvPicPr>
        <p:blipFill>
          <a:blip r:embed="rId4">
            <a:alphaModFix/>
          </a:blip>
          <a:stretch>
            <a:fillRect/>
          </a:stretch>
        </p:blipFill>
        <p:spPr>
          <a:xfrm>
            <a:off x="295225" y="3795975"/>
            <a:ext cx="4228651" cy="864575"/>
          </a:xfrm>
          <a:prstGeom prst="rect">
            <a:avLst/>
          </a:prstGeom>
          <a:noFill/>
          <a:ln>
            <a:noFill/>
          </a:ln>
        </p:spPr>
      </p:pic>
      <p:pic>
        <p:nvPicPr>
          <p:cNvPr id="233" name="Google Shape;233;g129b6339b67_2_3"/>
          <p:cNvPicPr preferRelativeResize="0"/>
          <p:nvPr/>
        </p:nvPicPr>
        <p:blipFill>
          <a:blip r:embed="rId5">
            <a:alphaModFix/>
          </a:blip>
          <a:stretch>
            <a:fillRect/>
          </a:stretch>
        </p:blipFill>
        <p:spPr>
          <a:xfrm>
            <a:off x="5882276" y="1182182"/>
            <a:ext cx="2012914" cy="4328522"/>
          </a:xfrm>
          <a:prstGeom prst="rect">
            <a:avLst/>
          </a:prstGeom>
          <a:noFill/>
          <a:ln>
            <a:noFill/>
          </a:ln>
        </p:spPr>
      </p:pic>
      <p:cxnSp>
        <p:nvCxnSpPr>
          <p:cNvPr id="234" name="Google Shape;234;g129b6339b67_2_3"/>
          <p:cNvCxnSpPr/>
          <p:nvPr/>
        </p:nvCxnSpPr>
        <p:spPr>
          <a:xfrm>
            <a:off x="5074316" y="1592946"/>
            <a:ext cx="0" cy="3507000"/>
          </a:xfrm>
          <a:prstGeom prst="straightConnector1">
            <a:avLst/>
          </a:prstGeom>
          <a:noFill/>
          <a:ln w="9525" cap="flat" cmpd="sng">
            <a:solidFill>
              <a:srgbClr val="B43512"/>
            </a:solidFill>
            <a:prstDash val="dash"/>
            <a:miter lim="800000"/>
            <a:headEnd type="none" w="sm" len="sm"/>
            <a:tailEnd type="none" w="sm" len="sm"/>
          </a:ln>
        </p:spPr>
      </p:cxnSp>
      <p:sp>
        <p:nvSpPr>
          <p:cNvPr id="235" name="Google Shape;235;g129b6339b67_2_3"/>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L</a:t>
            </a:r>
            <a:r>
              <a:rPr lang="en-US" sz="1100" i="1">
                <a:solidFill>
                  <a:schemeClr val="dk1"/>
                </a:solidFill>
              </a:rPr>
              <a:t>inear</a:t>
            </a:r>
            <a:r>
              <a:rPr lang="en-US" sz="1100" b="0" i="1">
                <a:solidFill>
                  <a:schemeClr val="dk1"/>
                </a:solidFill>
                <a:latin typeface="Arial"/>
                <a:ea typeface="Arial"/>
                <a:cs typeface="Arial"/>
                <a:sym typeface="Arial"/>
              </a:rPr>
              <a:t> Regression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129b6339b67_2_16"/>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Linear Regression </a:t>
            </a:r>
            <a:endParaRPr/>
          </a:p>
        </p:txBody>
      </p:sp>
      <p:sp>
        <p:nvSpPr>
          <p:cNvPr id="242" name="Google Shape;242;g129b6339b67_2_16"/>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15</a:t>
            </a:fld>
            <a:endParaRPr/>
          </a:p>
        </p:txBody>
      </p:sp>
      <p:sp>
        <p:nvSpPr>
          <p:cNvPr id="243" name="Google Shape;243;g129b6339b67_2_16"/>
          <p:cNvSpPr/>
          <p:nvPr/>
        </p:nvSpPr>
        <p:spPr>
          <a:xfrm>
            <a:off x="295225" y="1222751"/>
            <a:ext cx="41229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Testing and data prediction</a:t>
            </a:r>
            <a:endParaRPr/>
          </a:p>
        </p:txBody>
      </p:sp>
      <p:sp>
        <p:nvSpPr>
          <p:cNvPr id="244" name="Google Shape;244;g129b6339b67_2_16"/>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245" name="Google Shape;245;g129b6339b67_2_16"/>
          <p:cNvPicPr preferRelativeResize="0"/>
          <p:nvPr/>
        </p:nvPicPr>
        <p:blipFill>
          <a:blip r:embed="rId3">
            <a:alphaModFix/>
          </a:blip>
          <a:stretch>
            <a:fillRect/>
          </a:stretch>
        </p:blipFill>
        <p:spPr>
          <a:xfrm>
            <a:off x="295225" y="1593460"/>
            <a:ext cx="2726349" cy="2528075"/>
          </a:xfrm>
          <a:prstGeom prst="rect">
            <a:avLst/>
          </a:prstGeom>
          <a:noFill/>
          <a:ln>
            <a:noFill/>
          </a:ln>
        </p:spPr>
      </p:pic>
      <p:pic>
        <p:nvPicPr>
          <p:cNvPr id="246" name="Google Shape;246;g129b6339b67_2_16"/>
          <p:cNvPicPr preferRelativeResize="0"/>
          <p:nvPr/>
        </p:nvPicPr>
        <p:blipFill>
          <a:blip r:embed="rId4">
            <a:alphaModFix/>
          </a:blip>
          <a:stretch>
            <a:fillRect/>
          </a:stretch>
        </p:blipFill>
        <p:spPr>
          <a:xfrm>
            <a:off x="5146250" y="1405194"/>
            <a:ext cx="3997676" cy="3769462"/>
          </a:xfrm>
          <a:prstGeom prst="rect">
            <a:avLst/>
          </a:prstGeom>
          <a:noFill/>
          <a:ln>
            <a:noFill/>
          </a:ln>
        </p:spPr>
      </p:pic>
      <p:cxnSp>
        <p:nvCxnSpPr>
          <p:cNvPr id="247" name="Google Shape;247;g129b6339b67_2_16"/>
          <p:cNvCxnSpPr/>
          <p:nvPr/>
        </p:nvCxnSpPr>
        <p:spPr>
          <a:xfrm>
            <a:off x="4943716" y="1593446"/>
            <a:ext cx="0" cy="3507000"/>
          </a:xfrm>
          <a:prstGeom prst="straightConnector1">
            <a:avLst/>
          </a:prstGeom>
          <a:noFill/>
          <a:ln w="9525" cap="flat" cmpd="sng">
            <a:solidFill>
              <a:srgbClr val="B43512"/>
            </a:solidFill>
            <a:prstDash val="dash"/>
            <a:miter lim="800000"/>
            <a:headEnd type="none" w="sm" len="sm"/>
            <a:tailEnd type="none" w="sm" len="sm"/>
          </a:ln>
        </p:spPr>
      </p:cxnSp>
      <p:pic>
        <p:nvPicPr>
          <p:cNvPr id="248" name="Google Shape;248;g129b6339b67_2_16"/>
          <p:cNvPicPr preferRelativeResize="0"/>
          <p:nvPr/>
        </p:nvPicPr>
        <p:blipFill>
          <a:blip r:embed="rId5">
            <a:alphaModFix/>
          </a:blip>
          <a:stretch>
            <a:fillRect/>
          </a:stretch>
        </p:blipFill>
        <p:spPr>
          <a:xfrm>
            <a:off x="296425" y="4121525"/>
            <a:ext cx="4122901" cy="1210434"/>
          </a:xfrm>
          <a:prstGeom prst="rect">
            <a:avLst/>
          </a:prstGeom>
          <a:noFill/>
          <a:ln>
            <a:noFill/>
          </a:ln>
        </p:spPr>
      </p:pic>
      <p:sp>
        <p:nvSpPr>
          <p:cNvPr id="249" name="Google Shape;249;g129b6339b67_2_16"/>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L</a:t>
            </a:r>
            <a:r>
              <a:rPr lang="en-US" sz="1100" i="1">
                <a:solidFill>
                  <a:schemeClr val="dk1"/>
                </a:solidFill>
              </a:rPr>
              <a:t>inear</a:t>
            </a:r>
            <a:r>
              <a:rPr lang="en-US" sz="1100" b="0" i="1">
                <a:solidFill>
                  <a:schemeClr val="dk1"/>
                </a:solidFill>
                <a:latin typeface="Arial"/>
                <a:ea typeface="Arial"/>
                <a:cs typeface="Arial"/>
                <a:sym typeface="Arial"/>
              </a:rPr>
              <a:t> Regression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29b6339b67_2_29"/>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Linear Regression </a:t>
            </a:r>
            <a:endParaRPr/>
          </a:p>
        </p:txBody>
      </p:sp>
      <p:sp>
        <p:nvSpPr>
          <p:cNvPr id="256" name="Google Shape;256;g129b6339b67_2_29"/>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16</a:t>
            </a:fld>
            <a:endParaRPr/>
          </a:p>
        </p:txBody>
      </p:sp>
      <p:sp>
        <p:nvSpPr>
          <p:cNvPr id="257" name="Google Shape;257;g129b6339b67_2_29"/>
          <p:cNvSpPr/>
          <p:nvPr/>
        </p:nvSpPr>
        <p:spPr>
          <a:xfrm>
            <a:off x="295225" y="1222751"/>
            <a:ext cx="41229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CPR Deduction</a:t>
            </a:r>
            <a:endParaRPr/>
          </a:p>
        </p:txBody>
      </p:sp>
      <p:sp>
        <p:nvSpPr>
          <p:cNvPr id="258" name="Google Shape;258;g129b6339b67_2_29"/>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259" name="Google Shape;259;g129b6339b67_2_29"/>
          <p:cNvPicPr preferRelativeResize="0"/>
          <p:nvPr/>
        </p:nvPicPr>
        <p:blipFill>
          <a:blip r:embed="rId3">
            <a:alphaModFix/>
          </a:blip>
          <a:stretch>
            <a:fillRect/>
          </a:stretch>
        </p:blipFill>
        <p:spPr>
          <a:xfrm>
            <a:off x="296425" y="1634224"/>
            <a:ext cx="5038976" cy="3395499"/>
          </a:xfrm>
          <a:prstGeom prst="rect">
            <a:avLst/>
          </a:prstGeom>
          <a:noFill/>
          <a:ln>
            <a:noFill/>
          </a:ln>
        </p:spPr>
      </p:pic>
      <p:pic>
        <p:nvPicPr>
          <p:cNvPr id="260" name="Google Shape;260;g129b6339b67_2_29"/>
          <p:cNvPicPr preferRelativeResize="0"/>
          <p:nvPr/>
        </p:nvPicPr>
        <p:blipFill>
          <a:blip r:embed="rId4">
            <a:alphaModFix/>
          </a:blip>
          <a:stretch>
            <a:fillRect/>
          </a:stretch>
        </p:blipFill>
        <p:spPr>
          <a:xfrm>
            <a:off x="2735200" y="2381250"/>
            <a:ext cx="5156599" cy="2824225"/>
          </a:xfrm>
          <a:prstGeom prst="rect">
            <a:avLst/>
          </a:prstGeom>
          <a:noFill/>
          <a:ln>
            <a:noFill/>
          </a:ln>
        </p:spPr>
      </p:pic>
      <p:pic>
        <p:nvPicPr>
          <p:cNvPr id="261" name="Google Shape;261;g129b6339b67_2_29"/>
          <p:cNvPicPr preferRelativeResize="0"/>
          <p:nvPr/>
        </p:nvPicPr>
        <p:blipFill>
          <a:blip r:embed="rId5">
            <a:alphaModFix/>
          </a:blip>
          <a:stretch>
            <a:fillRect/>
          </a:stretch>
        </p:blipFill>
        <p:spPr>
          <a:xfrm>
            <a:off x="5865275" y="3742250"/>
            <a:ext cx="2542449" cy="1666575"/>
          </a:xfrm>
          <a:prstGeom prst="rect">
            <a:avLst/>
          </a:prstGeom>
          <a:noFill/>
          <a:ln>
            <a:noFill/>
          </a:ln>
        </p:spPr>
      </p:pic>
      <p:sp>
        <p:nvSpPr>
          <p:cNvPr id="262" name="Google Shape;262;g129b6339b67_2_29"/>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L</a:t>
            </a:r>
            <a:r>
              <a:rPr lang="en-US" sz="1100" i="1">
                <a:solidFill>
                  <a:schemeClr val="dk1"/>
                </a:solidFill>
              </a:rPr>
              <a:t>inear</a:t>
            </a:r>
            <a:r>
              <a:rPr lang="en-US" sz="1100" b="0" i="1">
                <a:solidFill>
                  <a:schemeClr val="dk1"/>
                </a:solidFill>
                <a:latin typeface="Arial"/>
                <a:ea typeface="Arial"/>
                <a:cs typeface="Arial"/>
                <a:sym typeface="Arial"/>
              </a:rPr>
              <a:t> Regression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129b6339b67_2_42"/>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Linear Regression </a:t>
            </a:r>
            <a:endParaRPr/>
          </a:p>
        </p:txBody>
      </p:sp>
      <p:sp>
        <p:nvSpPr>
          <p:cNvPr id="269" name="Google Shape;269;g129b6339b67_2_42"/>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17</a:t>
            </a:fld>
            <a:endParaRPr/>
          </a:p>
        </p:txBody>
      </p:sp>
      <p:sp>
        <p:nvSpPr>
          <p:cNvPr id="270" name="Google Shape;270;g129b6339b67_2_42"/>
          <p:cNvSpPr/>
          <p:nvPr/>
        </p:nvSpPr>
        <p:spPr>
          <a:xfrm>
            <a:off x="295225" y="1222750"/>
            <a:ext cx="84390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SMM and CPR for March</a:t>
            </a:r>
            <a:endParaRPr/>
          </a:p>
        </p:txBody>
      </p:sp>
      <p:sp>
        <p:nvSpPr>
          <p:cNvPr id="271" name="Google Shape;271;g129b6339b67_2_42"/>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272" name="Google Shape;272;g129b6339b67_2_42"/>
          <p:cNvPicPr preferRelativeResize="0"/>
          <p:nvPr/>
        </p:nvPicPr>
        <p:blipFill>
          <a:blip r:embed="rId3">
            <a:alphaModFix/>
          </a:blip>
          <a:stretch>
            <a:fillRect/>
          </a:stretch>
        </p:blipFill>
        <p:spPr>
          <a:xfrm>
            <a:off x="1193350" y="1682400"/>
            <a:ext cx="6044522" cy="2938575"/>
          </a:xfrm>
          <a:prstGeom prst="rect">
            <a:avLst/>
          </a:prstGeom>
          <a:noFill/>
          <a:ln>
            <a:noFill/>
          </a:ln>
        </p:spPr>
      </p:pic>
      <p:sp>
        <p:nvSpPr>
          <p:cNvPr id="273" name="Google Shape;273;g129b6339b67_2_42"/>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L</a:t>
            </a:r>
            <a:r>
              <a:rPr lang="en-US" sz="1100" i="1">
                <a:solidFill>
                  <a:schemeClr val="dk1"/>
                </a:solidFill>
              </a:rPr>
              <a:t>inear</a:t>
            </a:r>
            <a:r>
              <a:rPr lang="en-US" sz="1100" b="0" i="1">
                <a:solidFill>
                  <a:schemeClr val="dk1"/>
                </a:solidFill>
                <a:latin typeface="Arial"/>
                <a:ea typeface="Arial"/>
                <a:cs typeface="Arial"/>
                <a:sym typeface="Arial"/>
              </a:rPr>
              <a:t> Regression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29b6339b67_1_21"/>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18</a:t>
            </a:fld>
            <a:endParaRPr/>
          </a:p>
        </p:txBody>
      </p:sp>
      <p:sp>
        <p:nvSpPr>
          <p:cNvPr id="280" name="Google Shape;280;g129b6339b67_1_21"/>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Decision Trees </a:t>
            </a:r>
            <a:endParaRPr/>
          </a:p>
        </p:txBody>
      </p:sp>
      <p:sp>
        <p:nvSpPr>
          <p:cNvPr id="281" name="Google Shape;281;g129b6339b67_1_21"/>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18</a:t>
            </a:fld>
            <a:endParaRPr/>
          </a:p>
        </p:txBody>
      </p:sp>
      <p:sp>
        <p:nvSpPr>
          <p:cNvPr id="282" name="Google Shape;282;g129b6339b67_1_21"/>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Decision Trees Model</a:t>
            </a:r>
            <a:endParaRPr/>
          </a:p>
        </p:txBody>
      </p:sp>
      <p:sp>
        <p:nvSpPr>
          <p:cNvPr id="283" name="Google Shape;283;g129b6339b67_1_21"/>
          <p:cNvSpPr/>
          <p:nvPr/>
        </p:nvSpPr>
        <p:spPr>
          <a:xfrm>
            <a:off x="295225" y="1222750"/>
            <a:ext cx="4237800" cy="3702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Rationale for using Decision Trees Model</a:t>
            </a:r>
            <a:endParaRPr/>
          </a:p>
        </p:txBody>
      </p:sp>
      <p:sp>
        <p:nvSpPr>
          <p:cNvPr id="284" name="Google Shape;284;g129b6339b67_1_21"/>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285" name="Google Shape;285;g129b6339b67_1_21"/>
          <p:cNvSpPr txBox="1"/>
          <p:nvPr/>
        </p:nvSpPr>
        <p:spPr>
          <a:xfrm>
            <a:off x="636475" y="1679850"/>
            <a:ext cx="3555300" cy="9234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US" sz="1200"/>
              <a:t>heterogeneous data</a:t>
            </a:r>
            <a:endParaRPr sz="1200"/>
          </a:p>
          <a:p>
            <a:pPr marL="457200" lvl="0" indent="-304800" algn="l" rtl="0">
              <a:spcBef>
                <a:spcPts val="0"/>
              </a:spcBef>
              <a:spcAft>
                <a:spcPts val="0"/>
              </a:spcAft>
              <a:buSzPts val="1200"/>
              <a:buChar char="●"/>
            </a:pPr>
            <a:r>
              <a:rPr lang="en-US" sz="1200"/>
              <a:t>non parametric </a:t>
            </a:r>
            <a:endParaRPr sz="1200"/>
          </a:p>
          <a:p>
            <a:pPr marL="457200" lvl="0" indent="-304800" algn="l" rtl="0">
              <a:spcBef>
                <a:spcPts val="0"/>
              </a:spcBef>
              <a:spcAft>
                <a:spcPts val="0"/>
              </a:spcAft>
              <a:buSzPts val="1200"/>
              <a:buChar char="●"/>
            </a:pPr>
            <a:r>
              <a:rPr lang="en-US" sz="1200"/>
              <a:t>easiness of interpretation</a:t>
            </a:r>
            <a:endParaRPr sz="1200"/>
          </a:p>
          <a:p>
            <a:pPr marL="0" lvl="0" indent="0" algn="l" rtl="0">
              <a:spcBef>
                <a:spcPts val="0"/>
              </a:spcBef>
              <a:spcAft>
                <a:spcPts val="0"/>
              </a:spcAft>
              <a:buNone/>
            </a:pPr>
            <a:endParaRPr sz="1200"/>
          </a:p>
        </p:txBody>
      </p:sp>
      <p:sp>
        <p:nvSpPr>
          <p:cNvPr id="286" name="Google Shape;286;g129b6339b67_1_21"/>
          <p:cNvSpPr/>
          <p:nvPr/>
        </p:nvSpPr>
        <p:spPr>
          <a:xfrm>
            <a:off x="68875" y="2554564"/>
            <a:ext cx="4122900" cy="37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457200" marR="0" lvl="0" indent="-298450" algn="ctr" rtl="0">
              <a:spcBef>
                <a:spcPts val="0"/>
              </a:spcBef>
              <a:spcAft>
                <a:spcPts val="0"/>
              </a:spcAft>
              <a:buClr>
                <a:schemeClr val="accent6"/>
              </a:buClr>
              <a:buSzPts val="1100"/>
              <a:buAutoNum type="arabicPeriod"/>
            </a:pPr>
            <a:r>
              <a:rPr lang="en-US" sz="1100" b="1">
                <a:solidFill>
                  <a:schemeClr val="accent6"/>
                </a:solidFill>
              </a:rPr>
              <a:t>Read data and process</a:t>
            </a:r>
            <a:endParaRPr>
              <a:solidFill>
                <a:schemeClr val="accent6"/>
              </a:solidFill>
            </a:endParaRPr>
          </a:p>
        </p:txBody>
      </p:sp>
      <p:sp>
        <p:nvSpPr>
          <p:cNvPr id="287" name="Google Shape;287;g129b6339b67_1_21"/>
          <p:cNvSpPr/>
          <p:nvPr/>
        </p:nvSpPr>
        <p:spPr>
          <a:xfrm>
            <a:off x="139975" y="2863589"/>
            <a:ext cx="4122900" cy="37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accent6"/>
                </a:solidFill>
              </a:rPr>
              <a:t>2. Model training</a:t>
            </a:r>
            <a:endParaRPr>
              <a:solidFill>
                <a:schemeClr val="accent6"/>
              </a:solidFill>
            </a:endParaRPr>
          </a:p>
        </p:txBody>
      </p:sp>
      <p:sp>
        <p:nvSpPr>
          <p:cNvPr id="288" name="Google Shape;288;g129b6339b67_1_21"/>
          <p:cNvSpPr/>
          <p:nvPr/>
        </p:nvSpPr>
        <p:spPr>
          <a:xfrm>
            <a:off x="4782900" y="1222739"/>
            <a:ext cx="4122900" cy="37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accent6"/>
                </a:solidFill>
              </a:rPr>
              <a:t>3. Model testing</a:t>
            </a:r>
            <a:endParaRPr>
              <a:solidFill>
                <a:schemeClr val="accent6"/>
              </a:solidFill>
            </a:endParaRPr>
          </a:p>
        </p:txBody>
      </p:sp>
      <p:pic>
        <p:nvPicPr>
          <p:cNvPr id="289" name="Google Shape;289;g129b6339b67_1_21"/>
          <p:cNvPicPr preferRelativeResize="0"/>
          <p:nvPr/>
        </p:nvPicPr>
        <p:blipFill>
          <a:blip r:embed="rId3">
            <a:alphaModFix/>
          </a:blip>
          <a:stretch>
            <a:fillRect/>
          </a:stretch>
        </p:blipFill>
        <p:spPr>
          <a:xfrm>
            <a:off x="442600" y="3262900"/>
            <a:ext cx="4340301" cy="1989925"/>
          </a:xfrm>
          <a:prstGeom prst="rect">
            <a:avLst/>
          </a:prstGeom>
          <a:noFill/>
          <a:ln>
            <a:noFill/>
          </a:ln>
        </p:spPr>
      </p:pic>
      <p:pic>
        <p:nvPicPr>
          <p:cNvPr id="290" name="Google Shape;290;g129b6339b67_1_21"/>
          <p:cNvPicPr preferRelativeResize="0"/>
          <p:nvPr/>
        </p:nvPicPr>
        <p:blipFill>
          <a:blip r:embed="rId4">
            <a:alphaModFix/>
          </a:blip>
          <a:stretch>
            <a:fillRect/>
          </a:stretch>
        </p:blipFill>
        <p:spPr>
          <a:xfrm>
            <a:off x="4852250" y="1719951"/>
            <a:ext cx="4291752" cy="2657500"/>
          </a:xfrm>
          <a:prstGeom prst="rect">
            <a:avLst/>
          </a:prstGeom>
          <a:noFill/>
          <a:ln>
            <a:noFill/>
          </a:ln>
        </p:spPr>
      </p:pic>
      <p:cxnSp>
        <p:nvCxnSpPr>
          <p:cNvPr id="291" name="Google Shape;291;g129b6339b67_1_21"/>
          <p:cNvCxnSpPr/>
          <p:nvPr/>
        </p:nvCxnSpPr>
        <p:spPr>
          <a:xfrm>
            <a:off x="4782891" y="1513446"/>
            <a:ext cx="0" cy="3507000"/>
          </a:xfrm>
          <a:prstGeom prst="straightConnector1">
            <a:avLst/>
          </a:prstGeom>
          <a:noFill/>
          <a:ln w="9525" cap="flat" cmpd="sng">
            <a:solidFill>
              <a:srgbClr val="B43512"/>
            </a:solidFill>
            <a:prstDash val="dash"/>
            <a:miter lim="800000"/>
            <a:headEnd type="none" w="sm" len="sm"/>
            <a:tailEnd type="none" w="sm" len="sm"/>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129b6339b67_1_49"/>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19</a:t>
            </a:fld>
            <a:endParaRPr/>
          </a:p>
        </p:txBody>
      </p:sp>
      <p:sp>
        <p:nvSpPr>
          <p:cNvPr id="298" name="Google Shape;298;g129b6339b67_1_49"/>
          <p:cNvSpPr/>
          <p:nvPr/>
        </p:nvSpPr>
        <p:spPr>
          <a:xfrm>
            <a:off x="124425" y="1053875"/>
            <a:ext cx="3906000" cy="37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accent6"/>
                </a:solidFill>
              </a:rPr>
              <a:t>4. SMM Prediction and CPR calculation</a:t>
            </a:r>
            <a:endParaRPr>
              <a:solidFill>
                <a:schemeClr val="accent6"/>
              </a:solidFill>
            </a:endParaRPr>
          </a:p>
        </p:txBody>
      </p:sp>
      <p:sp>
        <p:nvSpPr>
          <p:cNvPr id="299" name="Google Shape;299;g129b6339b67_1_49"/>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Decision Trees </a:t>
            </a:r>
            <a:endParaRPr/>
          </a:p>
        </p:txBody>
      </p:sp>
      <p:pic>
        <p:nvPicPr>
          <p:cNvPr id="300" name="Google Shape;300;g129b6339b67_1_49"/>
          <p:cNvPicPr preferRelativeResize="0"/>
          <p:nvPr/>
        </p:nvPicPr>
        <p:blipFill>
          <a:blip r:embed="rId3">
            <a:alphaModFix/>
          </a:blip>
          <a:stretch>
            <a:fillRect/>
          </a:stretch>
        </p:blipFill>
        <p:spPr>
          <a:xfrm>
            <a:off x="342900" y="1482488"/>
            <a:ext cx="7179651" cy="3585660"/>
          </a:xfrm>
          <a:prstGeom prst="rect">
            <a:avLst/>
          </a:prstGeom>
          <a:noFill/>
          <a:ln>
            <a:noFill/>
          </a:ln>
        </p:spPr>
      </p:pic>
      <p:pic>
        <p:nvPicPr>
          <p:cNvPr id="301" name="Google Shape;301;g129b6339b67_1_49"/>
          <p:cNvPicPr preferRelativeResize="0"/>
          <p:nvPr/>
        </p:nvPicPr>
        <p:blipFill>
          <a:blip r:embed="rId4">
            <a:alphaModFix/>
          </a:blip>
          <a:stretch>
            <a:fillRect/>
          </a:stretch>
        </p:blipFill>
        <p:spPr>
          <a:xfrm>
            <a:off x="3313450" y="2639750"/>
            <a:ext cx="5618801" cy="25706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2"/>
          <p:cNvSpPr txBox="1">
            <a:spLocks noGrp="1"/>
          </p:cNvSpPr>
          <p:nvPr>
            <p:ph type="body" idx="1"/>
          </p:nvPr>
        </p:nvSpPr>
        <p:spPr>
          <a:xfrm>
            <a:off x="212650" y="352194"/>
            <a:ext cx="8719593" cy="42319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U.S. Agency Mortgage-Backed Securities market is one of the largest and most liquid bond markets worldwide</a:t>
            </a:r>
            <a:endParaRPr sz="2100" b="1">
              <a:solidFill>
                <a:schemeClr val="dk1"/>
              </a:solidFill>
            </a:endParaRPr>
          </a:p>
        </p:txBody>
      </p:sp>
      <p:sp>
        <p:nvSpPr>
          <p:cNvPr id="49" name="Google Shape;49;p2"/>
          <p:cNvSpPr txBox="1">
            <a:spLocks noGrp="1"/>
          </p:cNvSpPr>
          <p:nvPr>
            <p:ph type="sldNum" idx="12"/>
          </p:nvPr>
        </p:nvSpPr>
        <p:spPr>
          <a:xfrm>
            <a:off x="7332043" y="5237962"/>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a:t>
            </a:fld>
            <a:endParaRPr/>
          </a:p>
        </p:txBody>
      </p:sp>
      <p:sp>
        <p:nvSpPr>
          <p:cNvPr id="50" name="Google Shape;50;p2"/>
          <p:cNvSpPr/>
          <p:nvPr/>
        </p:nvSpPr>
        <p:spPr>
          <a:xfrm>
            <a:off x="5255767" y="1116902"/>
            <a:ext cx="3591300" cy="246300"/>
          </a:xfrm>
          <a:prstGeom prst="roundRect">
            <a:avLst>
              <a:gd name="adj" fmla="val 0"/>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rPr>
              <a:t>Influence of Prepayment</a:t>
            </a:r>
            <a:endParaRPr/>
          </a:p>
        </p:txBody>
      </p:sp>
      <p:sp>
        <p:nvSpPr>
          <p:cNvPr id="51" name="Google Shape;51;p2"/>
          <p:cNvSpPr txBox="1"/>
          <p:nvPr/>
        </p:nvSpPr>
        <p:spPr>
          <a:xfrm>
            <a:off x="5316486" y="1441382"/>
            <a:ext cx="3530700" cy="1092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000" b="1">
                <a:solidFill>
                  <a:schemeClr val="dk1"/>
                </a:solidFill>
              </a:rPr>
              <a:t>The risk that a mortgage will be repaid earlier than the originally agreed termination date</a:t>
            </a:r>
            <a:endParaRPr sz="900">
              <a:solidFill>
                <a:schemeClr val="dk1"/>
              </a:solidFill>
            </a:endParaRPr>
          </a:p>
          <a:p>
            <a:pPr marL="171450" marR="0" lvl="0" indent="-171450" algn="just" rtl="0">
              <a:spcBef>
                <a:spcPts val="0"/>
              </a:spcBef>
              <a:spcAft>
                <a:spcPts val="0"/>
              </a:spcAft>
              <a:buClr>
                <a:schemeClr val="dk1"/>
              </a:buClr>
              <a:buSzPts val="800"/>
              <a:buFont typeface="Arial"/>
              <a:buChar char="•"/>
            </a:pPr>
            <a:r>
              <a:rPr lang="en-US" sz="900">
                <a:solidFill>
                  <a:schemeClr val="dk1"/>
                </a:solidFill>
              </a:rPr>
              <a:t>Possibility of a prepayment risk premium; requires that prepayment dynamics be the same under risk-neutral and actual measures</a:t>
            </a:r>
            <a:endParaRPr sz="900">
              <a:solidFill>
                <a:schemeClr val="dk1"/>
              </a:solidFill>
            </a:endParaRPr>
          </a:p>
          <a:p>
            <a:pPr marL="171450" marR="0" lvl="0" indent="-171450" algn="just" rtl="0">
              <a:spcBef>
                <a:spcPts val="0"/>
              </a:spcBef>
              <a:spcAft>
                <a:spcPts val="0"/>
              </a:spcAft>
              <a:buClr>
                <a:schemeClr val="dk1"/>
              </a:buClr>
              <a:buSzPts val="800"/>
              <a:buChar char="•"/>
            </a:pPr>
            <a:r>
              <a:rPr lang="en-US" sz="900">
                <a:solidFill>
                  <a:schemeClr val="dk1"/>
                </a:solidFill>
              </a:rPr>
              <a:t>Yield spread adjustment to discount rates, known as the option-adjusted spread</a:t>
            </a:r>
            <a:endParaRPr sz="900">
              <a:solidFill>
                <a:schemeClr val="dk1"/>
              </a:solidFill>
            </a:endParaRPr>
          </a:p>
        </p:txBody>
      </p:sp>
      <p:cxnSp>
        <p:nvCxnSpPr>
          <p:cNvPr id="52" name="Google Shape;52;p2"/>
          <p:cNvCxnSpPr/>
          <p:nvPr/>
        </p:nvCxnSpPr>
        <p:spPr>
          <a:xfrm>
            <a:off x="414107" y="1390906"/>
            <a:ext cx="1366404" cy="0"/>
          </a:xfrm>
          <a:prstGeom prst="straightConnector1">
            <a:avLst/>
          </a:prstGeom>
          <a:noFill/>
          <a:ln w="28575" cap="flat" cmpd="sng">
            <a:solidFill>
              <a:srgbClr val="B43512"/>
            </a:solidFill>
            <a:prstDash val="solid"/>
            <a:miter lim="800000"/>
            <a:headEnd type="none" w="sm" len="sm"/>
            <a:tailEnd type="none" w="sm" len="sm"/>
          </a:ln>
        </p:spPr>
      </p:cxnSp>
      <p:cxnSp>
        <p:nvCxnSpPr>
          <p:cNvPr id="53" name="Google Shape;53;p2"/>
          <p:cNvCxnSpPr/>
          <p:nvPr/>
        </p:nvCxnSpPr>
        <p:spPr>
          <a:xfrm>
            <a:off x="1859981" y="1390906"/>
            <a:ext cx="3316324" cy="0"/>
          </a:xfrm>
          <a:prstGeom prst="straightConnector1">
            <a:avLst/>
          </a:prstGeom>
          <a:noFill/>
          <a:ln w="28575" cap="flat" cmpd="sng">
            <a:solidFill>
              <a:srgbClr val="B43512"/>
            </a:solidFill>
            <a:prstDash val="solid"/>
            <a:miter lim="800000"/>
            <a:headEnd type="none" w="sm" len="sm"/>
            <a:tailEnd type="none" w="sm" len="sm"/>
          </a:ln>
        </p:spPr>
      </p:cxnSp>
      <p:cxnSp>
        <p:nvCxnSpPr>
          <p:cNvPr id="54" name="Google Shape;54;p2"/>
          <p:cNvCxnSpPr/>
          <p:nvPr/>
        </p:nvCxnSpPr>
        <p:spPr>
          <a:xfrm>
            <a:off x="5253992" y="2838706"/>
            <a:ext cx="3591300" cy="0"/>
          </a:xfrm>
          <a:prstGeom prst="straightConnector1">
            <a:avLst/>
          </a:prstGeom>
          <a:noFill/>
          <a:ln w="28575" cap="flat" cmpd="sng">
            <a:solidFill>
              <a:srgbClr val="B43512"/>
            </a:solidFill>
            <a:prstDash val="solid"/>
            <a:miter lim="800000"/>
            <a:headEnd type="none" w="sm" len="sm"/>
            <a:tailEnd type="none" w="sm" len="sm"/>
          </a:ln>
        </p:spPr>
      </p:cxnSp>
      <p:sp>
        <p:nvSpPr>
          <p:cNvPr id="55" name="Google Shape;55;p2"/>
          <p:cNvSpPr txBox="1"/>
          <p:nvPr/>
        </p:nvSpPr>
        <p:spPr>
          <a:xfrm>
            <a:off x="3078385" y="1116911"/>
            <a:ext cx="993254"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Snapshot</a:t>
            </a:r>
            <a:endParaRPr/>
          </a:p>
        </p:txBody>
      </p:sp>
      <p:sp>
        <p:nvSpPr>
          <p:cNvPr id="56" name="Google Shape;56;p2"/>
          <p:cNvSpPr txBox="1"/>
          <p:nvPr/>
        </p:nvSpPr>
        <p:spPr>
          <a:xfrm>
            <a:off x="5462236" y="2567341"/>
            <a:ext cx="3174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rPr>
              <a:t>Reasons to Prepay</a:t>
            </a:r>
            <a:endParaRPr/>
          </a:p>
        </p:txBody>
      </p:sp>
      <p:sp>
        <p:nvSpPr>
          <p:cNvPr id="57" name="Google Shape;57;p2"/>
          <p:cNvSpPr/>
          <p:nvPr/>
        </p:nvSpPr>
        <p:spPr>
          <a:xfrm>
            <a:off x="1696675" y="1476225"/>
            <a:ext cx="3484800" cy="1149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000" b="1">
                <a:solidFill>
                  <a:schemeClr val="dk1"/>
                </a:solidFill>
              </a:rPr>
              <a:t>Mortgage-backed security is a securitized claim to the principal and interest payments generated by a pool of fixed-rate mortgages</a:t>
            </a:r>
            <a:endParaRPr sz="1000" b="1">
              <a:solidFill>
                <a:schemeClr val="dk1"/>
              </a:solidFill>
            </a:endParaRPr>
          </a:p>
          <a:p>
            <a:pPr marL="171450" lvl="0" indent="-177800" algn="just" rtl="0">
              <a:spcBef>
                <a:spcPts val="0"/>
              </a:spcBef>
              <a:spcAft>
                <a:spcPts val="0"/>
              </a:spcAft>
              <a:buClr>
                <a:schemeClr val="dk1"/>
              </a:buClr>
              <a:buSzPts val="900"/>
              <a:buChar char="•"/>
            </a:pPr>
            <a:r>
              <a:rPr lang="en-US" sz="900">
                <a:solidFill>
                  <a:schemeClr val="dk1"/>
                </a:solidFill>
              </a:rPr>
              <a:t>Issuance (as of April) $990.2 billion, -43.7% Y/Y</a:t>
            </a:r>
            <a:endParaRPr sz="900">
              <a:solidFill>
                <a:schemeClr val="dk1"/>
              </a:solidFill>
            </a:endParaRPr>
          </a:p>
          <a:p>
            <a:pPr marL="171450" lvl="0" indent="-177800" algn="just" rtl="0">
              <a:spcBef>
                <a:spcPts val="0"/>
              </a:spcBef>
              <a:spcAft>
                <a:spcPts val="0"/>
              </a:spcAft>
              <a:buClr>
                <a:schemeClr val="dk1"/>
              </a:buClr>
              <a:buSzPts val="900"/>
              <a:buChar char="•"/>
            </a:pPr>
            <a:r>
              <a:rPr lang="en-US" sz="900">
                <a:solidFill>
                  <a:schemeClr val="dk1"/>
                </a:solidFill>
              </a:rPr>
              <a:t>Agency Trading (as of April) $271,819.3 million, -14.3% Y/Y</a:t>
            </a:r>
            <a:endParaRPr sz="900">
              <a:solidFill>
                <a:schemeClr val="dk1"/>
              </a:solidFill>
            </a:endParaRPr>
          </a:p>
          <a:p>
            <a:pPr marL="171450" lvl="0" indent="-177800" algn="just" rtl="0">
              <a:spcBef>
                <a:spcPts val="0"/>
              </a:spcBef>
              <a:spcAft>
                <a:spcPts val="0"/>
              </a:spcAft>
              <a:buClr>
                <a:schemeClr val="dk1"/>
              </a:buClr>
              <a:buSzPts val="900"/>
              <a:buChar char="•"/>
            </a:pPr>
            <a:r>
              <a:rPr lang="en-US" sz="900">
                <a:solidFill>
                  <a:schemeClr val="dk1"/>
                </a:solidFill>
              </a:rPr>
              <a:t>Non-Agency Trading (as of April) $1,444.2 million, -9.5% Y/Y</a:t>
            </a:r>
            <a:endParaRPr sz="900">
              <a:solidFill>
                <a:schemeClr val="dk1"/>
              </a:solidFill>
            </a:endParaRPr>
          </a:p>
          <a:p>
            <a:pPr marL="171450" lvl="0" indent="-177800" algn="just" rtl="0">
              <a:spcBef>
                <a:spcPts val="0"/>
              </a:spcBef>
              <a:spcAft>
                <a:spcPts val="0"/>
              </a:spcAft>
              <a:buClr>
                <a:schemeClr val="dk1"/>
              </a:buClr>
              <a:buSzPts val="900"/>
              <a:buChar char="•"/>
            </a:pPr>
            <a:r>
              <a:rPr lang="en-US" sz="900">
                <a:solidFill>
                  <a:schemeClr val="dk1"/>
                </a:solidFill>
              </a:rPr>
              <a:t>Outstanding (as of 4Q21) $12,201.6 billion, +9% Y/Y</a:t>
            </a:r>
            <a:endParaRPr sz="1000" b="1">
              <a:solidFill>
                <a:schemeClr val="dk1"/>
              </a:solidFill>
            </a:endParaRPr>
          </a:p>
        </p:txBody>
      </p:sp>
      <p:sp>
        <p:nvSpPr>
          <p:cNvPr id="58" name="Google Shape;58;p2"/>
          <p:cNvSpPr/>
          <p:nvPr/>
        </p:nvSpPr>
        <p:spPr>
          <a:xfrm>
            <a:off x="5354329" y="2953297"/>
            <a:ext cx="1094700" cy="8568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lt1"/>
                </a:solidFill>
              </a:rPr>
              <a:t>External</a:t>
            </a:r>
            <a:endParaRPr sz="1000" b="1">
              <a:solidFill>
                <a:schemeClr val="lt1"/>
              </a:solidFill>
              <a:latin typeface="Arial"/>
              <a:ea typeface="Arial"/>
              <a:cs typeface="Arial"/>
              <a:sym typeface="Arial"/>
            </a:endParaRPr>
          </a:p>
        </p:txBody>
      </p:sp>
      <p:sp>
        <p:nvSpPr>
          <p:cNvPr id="59" name="Google Shape;59;p2"/>
          <p:cNvSpPr/>
          <p:nvPr/>
        </p:nvSpPr>
        <p:spPr>
          <a:xfrm>
            <a:off x="6529909" y="2970141"/>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Interest Rate </a:t>
            </a:r>
            <a:endParaRPr sz="1000" b="1">
              <a:solidFill>
                <a:schemeClr val="dk1"/>
              </a:solidFill>
              <a:latin typeface="Arial"/>
              <a:ea typeface="Arial"/>
              <a:cs typeface="Arial"/>
              <a:sym typeface="Arial"/>
            </a:endParaRPr>
          </a:p>
        </p:txBody>
      </p:sp>
      <p:sp>
        <p:nvSpPr>
          <p:cNvPr id="60" name="Google Shape;60;p2"/>
          <p:cNvSpPr/>
          <p:nvPr/>
        </p:nvSpPr>
        <p:spPr>
          <a:xfrm>
            <a:off x="6521793" y="3413749"/>
            <a:ext cx="10866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Employment Rate</a:t>
            </a:r>
            <a:endParaRPr/>
          </a:p>
        </p:txBody>
      </p:sp>
      <p:sp>
        <p:nvSpPr>
          <p:cNvPr id="61" name="Google Shape;61;p2"/>
          <p:cNvSpPr/>
          <p:nvPr/>
        </p:nvSpPr>
        <p:spPr>
          <a:xfrm>
            <a:off x="7689127" y="2971683"/>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House Price</a:t>
            </a:r>
            <a:endParaRPr sz="1000" b="1">
              <a:solidFill>
                <a:schemeClr val="dk1"/>
              </a:solidFill>
              <a:latin typeface="Arial"/>
              <a:ea typeface="Arial"/>
              <a:cs typeface="Arial"/>
              <a:sym typeface="Arial"/>
            </a:endParaRPr>
          </a:p>
        </p:txBody>
      </p:sp>
      <p:sp>
        <p:nvSpPr>
          <p:cNvPr id="62" name="Google Shape;62;p2"/>
          <p:cNvSpPr/>
          <p:nvPr/>
        </p:nvSpPr>
        <p:spPr>
          <a:xfrm>
            <a:off x="7689127" y="3405404"/>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Seasonality</a:t>
            </a:r>
            <a:endParaRPr sz="1400">
              <a:solidFill>
                <a:schemeClr val="dk1"/>
              </a:solidFill>
              <a:latin typeface="Arial"/>
              <a:ea typeface="Arial"/>
              <a:cs typeface="Arial"/>
              <a:sym typeface="Arial"/>
            </a:endParaRPr>
          </a:p>
        </p:txBody>
      </p:sp>
      <p:cxnSp>
        <p:nvCxnSpPr>
          <p:cNvPr id="63" name="Google Shape;63;p2"/>
          <p:cNvCxnSpPr/>
          <p:nvPr/>
        </p:nvCxnSpPr>
        <p:spPr>
          <a:xfrm>
            <a:off x="5255767" y="1383048"/>
            <a:ext cx="3591300" cy="0"/>
          </a:xfrm>
          <a:prstGeom prst="straightConnector1">
            <a:avLst/>
          </a:prstGeom>
          <a:noFill/>
          <a:ln w="28575" cap="flat" cmpd="sng">
            <a:solidFill>
              <a:srgbClr val="B43512"/>
            </a:solidFill>
            <a:prstDash val="solid"/>
            <a:miter lim="800000"/>
            <a:headEnd type="none" w="sm" len="sm"/>
            <a:tailEnd type="none" w="sm" len="sm"/>
          </a:ln>
        </p:spPr>
      </p:cxnSp>
      <p:sp>
        <p:nvSpPr>
          <p:cNvPr id="64" name="Google Shape;64;p2"/>
          <p:cNvSpPr txBox="1"/>
          <p:nvPr/>
        </p:nvSpPr>
        <p:spPr>
          <a:xfrm>
            <a:off x="6488626" y="7080"/>
            <a:ext cx="2655374" cy="304271"/>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Overview</a:t>
            </a:r>
            <a:endParaRPr/>
          </a:p>
        </p:txBody>
      </p:sp>
      <p:sp>
        <p:nvSpPr>
          <p:cNvPr id="65" name="Google Shape;65;p2"/>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SIFMA, Fannie Mae, Freddie Mac, Internal Analysis</a:t>
            </a:r>
            <a:endParaRPr/>
          </a:p>
        </p:txBody>
      </p:sp>
      <p:pic>
        <p:nvPicPr>
          <p:cNvPr id="66" name="Google Shape;66;p2"/>
          <p:cNvPicPr preferRelativeResize="0"/>
          <p:nvPr/>
        </p:nvPicPr>
        <p:blipFill rotWithShape="1">
          <a:blip r:embed="rId3">
            <a:alphaModFix/>
          </a:blip>
          <a:srcRect l="24019" r="11239" b="16338"/>
          <a:stretch/>
        </p:blipFill>
        <p:spPr>
          <a:xfrm>
            <a:off x="497925" y="1458425"/>
            <a:ext cx="1198751" cy="950850"/>
          </a:xfrm>
          <a:prstGeom prst="rect">
            <a:avLst/>
          </a:prstGeom>
          <a:noFill/>
          <a:ln>
            <a:noFill/>
          </a:ln>
        </p:spPr>
      </p:pic>
      <p:pic>
        <p:nvPicPr>
          <p:cNvPr id="67" name="Google Shape;67;p2"/>
          <p:cNvPicPr preferRelativeResize="0"/>
          <p:nvPr/>
        </p:nvPicPr>
        <p:blipFill>
          <a:blip r:embed="rId4">
            <a:alphaModFix/>
          </a:blip>
          <a:stretch>
            <a:fillRect/>
          </a:stretch>
        </p:blipFill>
        <p:spPr>
          <a:xfrm>
            <a:off x="503825" y="2913568"/>
            <a:ext cx="4672475" cy="2227682"/>
          </a:xfrm>
          <a:prstGeom prst="rect">
            <a:avLst/>
          </a:prstGeom>
          <a:noFill/>
          <a:ln>
            <a:noFill/>
          </a:ln>
        </p:spPr>
      </p:pic>
      <p:pic>
        <p:nvPicPr>
          <p:cNvPr id="68" name="Google Shape;68;p2"/>
          <p:cNvPicPr preferRelativeResize="0"/>
          <p:nvPr/>
        </p:nvPicPr>
        <p:blipFill>
          <a:blip r:embed="rId5">
            <a:alphaModFix/>
          </a:blip>
          <a:stretch>
            <a:fillRect/>
          </a:stretch>
        </p:blipFill>
        <p:spPr>
          <a:xfrm>
            <a:off x="6529901" y="3978350"/>
            <a:ext cx="2237425" cy="1342451"/>
          </a:xfrm>
          <a:prstGeom prst="rect">
            <a:avLst/>
          </a:prstGeom>
          <a:noFill/>
          <a:ln>
            <a:noFill/>
          </a:ln>
        </p:spPr>
      </p:pic>
      <p:sp>
        <p:nvSpPr>
          <p:cNvPr id="69" name="Google Shape;69;p2"/>
          <p:cNvSpPr/>
          <p:nvPr/>
        </p:nvSpPr>
        <p:spPr>
          <a:xfrm>
            <a:off x="5354325" y="3997950"/>
            <a:ext cx="1094700" cy="11496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lt1"/>
                </a:solidFill>
              </a:rPr>
              <a:t>Refinance</a:t>
            </a:r>
            <a:endParaRPr sz="1000" b="1">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29b6339b67_1_60"/>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20</a:t>
            </a:fld>
            <a:endParaRPr/>
          </a:p>
        </p:txBody>
      </p:sp>
      <p:sp>
        <p:nvSpPr>
          <p:cNvPr id="308" name="Google Shape;308;g129b6339b67_1_60"/>
          <p:cNvSpPr/>
          <p:nvPr/>
        </p:nvSpPr>
        <p:spPr>
          <a:xfrm>
            <a:off x="124425" y="1053875"/>
            <a:ext cx="3906000" cy="370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accent6"/>
                </a:solidFill>
              </a:rPr>
              <a:t>5. Model Evaluation </a:t>
            </a:r>
            <a:endParaRPr>
              <a:solidFill>
                <a:schemeClr val="accent6"/>
              </a:solidFill>
            </a:endParaRPr>
          </a:p>
        </p:txBody>
      </p:sp>
      <p:sp>
        <p:nvSpPr>
          <p:cNvPr id="309" name="Google Shape;309;g129b6339b67_1_60"/>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Decision Trees </a:t>
            </a:r>
            <a:endParaRPr/>
          </a:p>
        </p:txBody>
      </p:sp>
      <p:pic>
        <p:nvPicPr>
          <p:cNvPr id="310" name="Google Shape;310;g129b6339b67_1_60"/>
          <p:cNvPicPr preferRelativeResize="0"/>
          <p:nvPr/>
        </p:nvPicPr>
        <p:blipFill>
          <a:blip r:embed="rId3">
            <a:alphaModFix/>
          </a:blip>
          <a:stretch>
            <a:fillRect/>
          </a:stretch>
        </p:blipFill>
        <p:spPr>
          <a:xfrm>
            <a:off x="689550" y="1574950"/>
            <a:ext cx="3148724" cy="2149125"/>
          </a:xfrm>
          <a:prstGeom prst="rect">
            <a:avLst/>
          </a:prstGeom>
          <a:noFill/>
          <a:ln>
            <a:noFill/>
          </a:ln>
        </p:spPr>
      </p:pic>
      <p:pic>
        <p:nvPicPr>
          <p:cNvPr id="311" name="Google Shape;311;g129b6339b67_1_60"/>
          <p:cNvPicPr preferRelativeResize="0"/>
          <p:nvPr/>
        </p:nvPicPr>
        <p:blipFill>
          <a:blip r:embed="rId4">
            <a:alphaModFix/>
          </a:blip>
          <a:stretch>
            <a:fillRect/>
          </a:stretch>
        </p:blipFill>
        <p:spPr>
          <a:xfrm>
            <a:off x="3793850" y="1460298"/>
            <a:ext cx="5233752" cy="960550"/>
          </a:xfrm>
          <a:prstGeom prst="rect">
            <a:avLst/>
          </a:prstGeom>
          <a:noFill/>
          <a:ln>
            <a:noFill/>
          </a:ln>
        </p:spPr>
      </p:pic>
      <p:pic>
        <p:nvPicPr>
          <p:cNvPr id="312" name="Google Shape;312;g129b6339b67_1_60"/>
          <p:cNvPicPr preferRelativeResize="0"/>
          <p:nvPr/>
        </p:nvPicPr>
        <p:blipFill>
          <a:blip r:embed="rId5">
            <a:alphaModFix/>
          </a:blip>
          <a:stretch>
            <a:fillRect/>
          </a:stretch>
        </p:blipFill>
        <p:spPr>
          <a:xfrm>
            <a:off x="3981850" y="2723450"/>
            <a:ext cx="3996325" cy="2188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9"/>
          <p:cNvSpPr txBox="1">
            <a:spLocks noGrp="1"/>
          </p:cNvSpPr>
          <p:nvPr>
            <p:ph type="body" idx="1"/>
          </p:nvPr>
        </p:nvSpPr>
        <p:spPr>
          <a:xfrm>
            <a:off x="212650" y="352194"/>
            <a:ext cx="8719593" cy="600707"/>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Random Forest</a:t>
            </a:r>
            <a:endParaRPr/>
          </a:p>
        </p:txBody>
      </p:sp>
      <p:sp>
        <p:nvSpPr>
          <p:cNvPr id="319" name="Google Shape;319;p9"/>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21</a:t>
            </a:fld>
            <a:endParaRPr/>
          </a:p>
        </p:txBody>
      </p:sp>
      <p:sp>
        <p:nvSpPr>
          <p:cNvPr id="320" name="Google Shape;320;p9"/>
          <p:cNvSpPr txBox="1"/>
          <p:nvPr/>
        </p:nvSpPr>
        <p:spPr>
          <a:xfrm>
            <a:off x="6488626" y="7080"/>
            <a:ext cx="2655374" cy="304271"/>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Random Forest Model</a:t>
            </a:r>
            <a:endParaRPr/>
          </a:p>
        </p:txBody>
      </p:sp>
      <p:sp>
        <p:nvSpPr>
          <p:cNvPr id="321" name="Google Shape;321;p9"/>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322" name="Google Shape;322;p9"/>
          <p:cNvSpPr/>
          <p:nvPr/>
        </p:nvSpPr>
        <p:spPr>
          <a:xfrm>
            <a:off x="295225" y="1222750"/>
            <a:ext cx="42378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Tuning - GridSearch</a:t>
            </a:r>
            <a:endParaRPr/>
          </a:p>
        </p:txBody>
      </p:sp>
      <p:pic>
        <p:nvPicPr>
          <p:cNvPr id="323" name="Google Shape;323;p9"/>
          <p:cNvPicPr preferRelativeResize="0"/>
          <p:nvPr/>
        </p:nvPicPr>
        <p:blipFill>
          <a:blip r:embed="rId3">
            <a:alphaModFix/>
          </a:blip>
          <a:stretch>
            <a:fillRect/>
          </a:stretch>
        </p:blipFill>
        <p:spPr>
          <a:xfrm>
            <a:off x="295225" y="1893675"/>
            <a:ext cx="4237800" cy="1964595"/>
          </a:xfrm>
          <a:prstGeom prst="rect">
            <a:avLst/>
          </a:prstGeom>
          <a:noFill/>
          <a:ln>
            <a:noFill/>
          </a:ln>
        </p:spPr>
      </p:pic>
      <p:pic>
        <p:nvPicPr>
          <p:cNvPr id="324" name="Google Shape;324;p9"/>
          <p:cNvPicPr preferRelativeResize="0"/>
          <p:nvPr/>
        </p:nvPicPr>
        <p:blipFill>
          <a:blip r:embed="rId4">
            <a:alphaModFix/>
          </a:blip>
          <a:stretch>
            <a:fillRect/>
          </a:stretch>
        </p:blipFill>
        <p:spPr>
          <a:xfrm>
            <a:off x="317425" y="4317825"/>
            <a:ext cx="4215599" cy="553568"/>
          </a:xfrm>
          <a:prstGeom prst="rect">
            <a:avLst/>
          </a:prstGeom>
          <a:noFill/>
          <a:ln>
            <a:noFill/>
          </a:ln>
        </p:spPr>
      </p:pic>
      <p:sp>
        <p:nvSpPr>
          <p:cNvPr id="325" name="Google Shape;325;p9"/>
          <p:cNvSpPr/>
          <p:nvPr/>
        </p:nvSpPr>
        <p:spPr>
          <a:xfrm>
            <a:off x="4714325" y="1222750"/>
            <a:ext cx="42378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Training Model</a:t>
            </a:r>
            <a:endParaRPr/>
          </a:p>
        </p:txBody>
      </p:sp>
      <p:pic>
        <p:nvPicPr>
          <p:cNvPr id="326" name="Google Shape;326;p9"/>
          <p:cNvPicPr preferRelativeResize="0"/>
          <p:nvPr/>
        </p:nvPicPr>
        <p:blipFill>
          <a:blip r:embed="rId5">
            <a:alphaModFix/>
          </a:blip>
          <a:stretch>
            <a:fillRect/>
          </a:stretch>
        </p:blipFill>
        <p:spPr>
          <a:xfrm>
            <a:off x="4752187" y="1883187"/>
            <a:ext cx="4162075" cy="989685"/>
          </a:xfrm>
          <a:prstGeom prst="rect">
            <a:avLst/>
          </a:prstGeom>
          <a:noFill/>
          <a:ln>
            <a:noFill/>
          </a:ln>
        </p:spPr>
      </p:pic>
      <p:sp>
        <p:nvSpPr>
          <p:cNvPr id="327" name="Google Shape;327;p9"/>
          <p:cNvSpPr/>
          <p:nvPr/>
        </p:nvSpPr>
        <p:spPr>
          <a:xfrm>
            <a:off x="4752175" y="2995763"/>
            <a:ext cx="42378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Training Results</a:t>
            </a:r>
            <a:endParaRPr/>
          </a:p>
        </p:txBody>
      </p:sp>
      <p:pic>
        <p:nvPicPr>
          <p:cNvPr id="328" name="Google Shape;328;p9"/>
          <p:cNvPicPr preferRelativeResize="0"/>
          <p:nvPr/>
        </p:nvPicPr>
        <p:blipFill>
          <a:blip r:embed="rId6">
            <a:alphaModFix/>
          </a:blip>
          <a:stretch>
            <a:fillRect/>
          </a:stretch>
        </p:blipFill>
        <p:spPr>
          <a:xfrm>
            <a:off x="5587525" y="3610525"/>
            <a:ext cx="2567105" cy="1260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29b6339b67_3_24"/>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22</a:t>
            </a:fld>
            <a:endParaRPr/>
          </a:p>
        </p:txBody>
      </p:sp>
      <p:sp>
        <p:nvSpPr>
          <p:cNvPr id="335" name="Google Shape;335;g129b6339b67_3_24"/>
          <p:cNvSpPr txBox="1">
            <a:spLocks noGrp="1"/>
          </p:cNvSpPr>
          <p:nvPr>
            <p:ph type="body" idx="1"/>
          </p:nvPr>
        </p:nvSpPr>
        <p:spPr>
          <a:xfrm>
            <a:off x="212650" y="352194"/>
            <a:ext cx="8719500" cy="6006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Random Forest</a:t>
            </a:r>
            <a:endParaRPr/>
          </a:p>
        </p:txBody>
      </p:sp>
      <p:sp>
        <p:nvSpPr>
          <p:cNvPr id="336" name="Google Shape;336;g129b6339b67_3_24"/>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22</a:t>
            </a:fld>
            <a:endParaRPr/>
          </a:p>
        </p:txBody>
      </p:sp>
      <p:sp>
        <p:nvSpPr>
          <p:cNvPr id="337" name="Google Shape;337;g129b6339b67_3_24"/>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Random Forest Model</a:t>
            </a:r>
            <a:endParaRPr/>
          </a:p>
        </p:txBody>
      </p:sp>
      <p:sp>
        <p:nvSpPr>
          <p:cNvPr id="338" name="Google Shape;338;g129b6339b67_3_24"/>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339" name="Google Shape;339;g129b6339b67_3_24"/>
          <p:cNvSpPr/>
          <p:nvPr/>
        </p:nvSpPr>
        <p:spPr>
          <a:xfrm>
            <a:off x="295225" y="1222750"/>
            <a:ext cx="42378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Testing</a:t>
            </a:r>
            <a:endParaRPr/>
          </a:p>
        </p:txBody>
      </p:sp>
      <p:sp>
        <p:nvSpPr>
          <p:cNvPr id="340" name="Google Shape;340;g129b6339b67_3_24"/>
          <p:cNvSpPr/>
          <p:nvPr/>
        </p:nvSpPr>
        <p:spPr>
          <a:xfrm>
            <a:off x="4714325" y="1222750"/>
            <a:ext cx="42378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Testing Results</a:t>
            </a:r>
            <a:endParaRPr/>
          </a:p>
        </p:txBody>
      </p:sp>
      <p:pic>
        <p:nvPicPr>
          <p:cNvPr id="341" name="Google Shape;341;g129b6339b67_3_24"/>
          <p:cNvPicPr preferRelativeResize="0"/>
          <p:nvPr/>
        </p:nvPicPr>
        <p:blipFill>
          <a:blip r:embed="rId3">
            <a:alphaModFix/>
          </a:blip>
          <a:stretch>
            <a:fillRect/>
          </a:stretch>
        </p:blipFill>
        <p:spPr>
          <a:xfrm>
            <a:off x="382200" y="2442363"/>
            <a:ext cx="4237799" cy="2172312"/>
          </a:xfrm>
          <a:prstGeom prst="rect">
            <a:avLst/>
          </a:prstGeom>
          <a:noFill/>
          <a:ln>
            <a:noFill/>
          </a:ln>
        </p:spPr>
      </p:pic>
      <p:sp>
        <p:nvSpPr>
          <p:cNvPr id="342" name="Google Shape;342;g129b6339b67_3_24"/>
          <p:cNvSpPr/>
          <p:nvPr/>
        </p:nvSpPr>
        <p:spPr>
          <a:xfrm>
            <a:off x="342897" y="1973583"/>
            <a:ext cx="40755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rPr>
              <a:t>*Error Percentage = abs(actual CPR - predict CPR) / actual CPR</a:t>
            </a:r>
            <a:endParaRPr/>
          </a:p>
        </p:txBody>
      </p:sp>
      <p:cxnSp>
        <p:nvCxnSpPr>
          <p:cNvPr id="343" name="Google Shape;343;g129b6339b67_3_24"/>
          <p:cNvCxnSpPr/>
          <p:nvPr/>
        </p:nvCxnSpPr>
        <p:spPr>
          <a:xfrm>
            <a:off x="342897" y="2277855"/>
            <a:ext cx="4122900" cy="0"/>
          </a:xfrm>
          <a:prstGeom prst="straightConnector1">
            <a:avLst/>
          </a:prstGeom>
          <a:noFill/>
          <a:ln w="28575" cap="flat" cmpd="sng">
            <a:solidFill>
              <a:srgbClr val="B43512"/>
            </a:solidFill>
            <a:prstDash val="solid"/>
            <a:miter lim="800000"/>
            <a:headEnd type="none" w="sm" len="sm"/>
            <a:tailEnd type="none" w="sm" len="sm"/>
          </a:ln>
        </p:spPr>
      </p:cxnSp>
      <p:pic>
        <p:nvPicPr>
          <p:cNvPr id="344" name="Google Shape;344;g129b6339b67_3_24"/>
          <p:cNvPicPr preferRelativeResize="0"/>
          <p:nvPr/>
        </p:nvPicPr>
        <p:blipFill>
          <a:blip r:embed="rId4">
            <a:alphaModFix/>
          </a:blip>
          <a:stretch>
            <a:fillRect/>
          </a:stretch>
        </p:blipFill>
        <p:spPr>
          <a:xfrm>
            <a:off x="5505575" y="2609275"/>
            <a:ext cx="2655300" cy="13046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29b6339b67_3_47"/>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23</a:t>
            </a:fld>
            <a:endParaRPr/>
          </a:p>
        </p:txBody>
      </p:sp>
      <p:pic>
        <p:nvPicPr>
          <p:cNvPr id="351" name="Google Shape;351;g129b6339b67_3_47"/>
          <p:cNvPicPr preferRelativeResize="0"/>
          <p:nvPr/>
        </p:nvPicPr>
        <p:blipFill>
          <a:blip r:embed="rId3">
            <a:alphaModFix/>
          </a:blip>
          <a:stretch>
            <a:fillRect/>
          </a:stretch>
        </p:blipFill>
        <p:spPr>
          <a:xfrm>
            <a:off x="114825" y="1753925"/>
            <a:ext cx="4837299" cy="3173775"/>
          </a:xfrm>
          <a:prstGeom prst="rect">
            <a:avLst/>
          </a:prstGeom>
          <a:noFill/>
          <a:ln>
            <a:noFill/>
          </a:ln>
        </p:spPr>
      </p:pic>
      <p:sp>
        <p:nvSpPr>
          <p:cNvPr id="352" name="Google Shape;352;g129b6339b67_3_47"/>
          <p:cNvSpPr txBox="1">
            <a:spLocks noGrp="1"/>
          </p:cNvSpPr>
          <p:nvPr>
            <p:ph type="body" idx="1"/>
          </p:nvPr>
        </p:nvSpPr>
        <p:spPr>
          <a:xfrm>
            <a:off x="212650" y="352194"/>
            <a:ext cx="8719500" cy="600600"/>
          </a:xfrm>
          <a:prstGeom prst="rect">
            <a:avLst/>
          </a:prstGeom>
          <a:noFill/>
          <a:ln>
            <a:noFill/>
          </a:ln>
        </p:spPr>
        <p:txBody>
          <a:bodyPr spcFirstLastPara="1" wrap="square" lIns="91425" tIns="45700" rIns="91425" bIns="45700" anchor="t" anchorCtr="0">
            <a:noAutofit/>
          </a:bodyPr>
          <a:lstStyle/>
          <a:p>
            <a:pPr marL="45720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Random Forest</a:t>
            </a:r>
            <a:endParaRPr/>
          </a:p>
        </p:txBody>
      </p:sp>
      <p:sp>
        <p:nvSpPr>
          <p:cNvPr id="353" name="Google Shape;353;g129b6339b67_3_47"/>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Random Forest Model</a:t>
            </a:r>
            <a:endParaRPr/>
          </a:p>
        </p:txBody>
      </p:sp>
      <p:sp>
        <p:nvSpPr>
          <p:cNvPr id="354" name="Google Shape;354;g129b6339b67_3_47"/>
          <p:cNvSpPr/>
          <p:nvPr/>
        </p:nvSpPr>
        <p:spPr>
          <a:xfrm>
            <a:off x="295225" y="1222750"/>
            <a:ext cx="46569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Feature Importance</a:t>
            </a:r>
            <a:endParaRPr/>
          </a:p>
        </p:txBody>
      </p:sp>
      <p:sp>
        <p:nvSpPr>
          <p:cNvPr id="355" name="Google Shape;355;g129b6339b67_3_47"/>
          <p:cNvSpPr/>
          <p:nvPr/>
        </p:nvSpPr>
        <p:spPr>
          <a:xfrm>
            <a:off x="5339650" y="1222750"/>
            <a:ext cx="36126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Predicted SMM &amp; CPR</a:t>
            </a:r>
            <a:endParaRPr/>
          </a:p>
        </p:txBody>
      </p:sp>
      <p:sp>
        <p:nvSpPr>
          <p:cNvPr id="356" name="Google Shape;356;g129b6339b67_3_47"/>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357" name="Google Shape;357;g129b6339b67_3_47"/>
          <p:cNvPicPr preferRelativeResize="0"/>
          <p:nvPr/>
        </p:nvPicPr>
        <p:blipFill>
          <a:blip r:embed="rId4">
            <a:alphaModFix/>
          </a:blip>
          <a:stretch>
            <a:fillRect/>
          </a:stretch>
        </p:blipFill>
        <p:spPr>
          <a:xfrm>
            <a:off x="5574925" y="1897288"/>
            <a:ext cx="3142025" cy="3173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1c05f856dc_0_32"/>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24</a:t>
            </a:fld>
            <a:endParaRPr/>
          </a:p>
        </p:txBody>
      </p:sp>
      <p:sp>
        <p:nvSpPr>
          <p:cNvPr id="364" name="Google Shape;364;g11c05f856dc_0_32"/>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24</a:t>
            </a:fld>
            <a:endParaRPr/>
          </a:p>
        </p:txBody>
      </p:sp>
      <p:sp>
        <p:nvSpPr>
          <p:cNvPr id="365" name="Google Shape;365;g11c05f856dc_0_32"/>
          <p:cNvSpPr/>
          <p:nvPr/>
        </p:nvSpPr>
        <p:spPr>
          <a:xfrm>
            <a:off x="267997" y="1205633"/>
            <a:ext cx="40755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rPr>
              <a:t>We tried different Parameters</a:t>
            </a:r>
            <a:endParaRPr/>
          </a:p>
        </p:txBody>
      </p:sp>
      <p:sp>
        <p:nvSpPr>
          <p:cNvPr id="366" name="Google Shape;366;g11c05f856dc_0_32"/>
          <p:cNvSpPr/>
          <p:nvPr/>
        </p:nvSpPr>
        <p:spPr>
          <a:xfrm>
            <a:off x="4626336" y="1205633"/>
            <a:ext cx="42594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latin typeface="Arial"/>
                <a:ea typeface="Arial"/>
                <a:cs typeface="Arial"/>
                <a:sym typeface="Arial"/>
              </a:rPr>
              <a:t>…</a:t>
            </a:r>
            <a:r>
              <a:rPr lang="en-US" sz="1000" b="1">
                <a:solidFill>
                  <a:srgbClr val="203864"/>
                </a:solidFill>
              </a:rPr>
              <a:t>to come up with SMM predictions</a:t>
            </a:r>
            <a:endParaRPr/>
          </a:p>
        </p:txBody>
      </p:sp>
      <p:sp>
        <p:nvSpPr>
          <p:cNvPr id="367" name="Google Shape;367;g11c05f856dc_0_32"/>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Neural Networks </a:t>
            </a:r>
            <a:r>
              <a:rPr lang="en-US" sz="1100" b="0" i="1">
                <a:solidFill>
                  <a:schemeClr val="dk1"/>
                </a:solidFill>
                <a:latin typeface="Arial"/>
                <a:ea typeface="Arial"/>
                <a:cs typeface="Arial"/>
                <a:sym typeface="Arial"/>
              </a:rPr>
              <a:t>Model</a:t>
            </a:r>
            <a:endParaRPr/>
          </a:p>
        </p:txBody>
      </p:sp>
      <p:sp>
        <p:nvSpPr>
          <p:cNvPr id="368" name="Google Shape;368;g11c05f856dc_0_32"/>
          <p:cNvSpPr txBox="1"/>
          <p:nvPr/>
        </p:nvSpPr>
        <p:spPr>
          <a:xfrm>
            <a:off x="317423"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cxnSp>
        <p:nvCxnSpPr>
          <p:cNvPr id="369" name="Google Shape;369;g11c05f856dc_0_32"/>
          <p:cNvCxnSpPr/>
          <p:nvPr/>
        </p:nvCxnSpPr>
        <p:spPr>
          <a:xfrm>
            <a:off x="267997" y="1509905"/>
            <a:ext cx="4122900" cy="0"/>
          </a:xfrm>
          <a:prstGeom prst="straightConnector1">
            <a:avLst/>
          </a:prstGeom>
          <a:noFill/>
          <a:ln w="28575" cap="flat" cmpd="sng">
            <a:solidFill>
              <a:srgbClr val="0C0C0C"/>
            </a:solidFill>
            <a:prstDash val="solid"/>
            <a:miter lim="800000"/>
            <a:headEnd type="none" w="sm" len="sm"/>
            <a:tailEnd type="none" w="sm" len="sm"/>
          </a:ln>
        </p:spPr>
      </p:cxnSp>
      <p:cxnSp>
        <p:nvCxnSpPr>
          <p:cNvPr id="370" name="Google Shape;370;g11c05f856dc_0_32"/>
          <p:cNvCxnSpPr/>
          <p:nvPr/>
        </p:nvCxnSpPr>
        <p:spPr>
          <a:xfrm>
            <a:off x="4708509" y="1509905"/>
            <a:ext cx="4122900" cy="0"/>
          </a:xfrm>
          <a:prstGeom prst="straightConnector1">
            <a:avLst/>
          </a:prstGeom>
          <a:noFill/>
          <a:ln w="28575" cap="flat" cmpd="sng">
            <a:solidFill>
              <a:srgbClr val="0C0C0C"/>
            </a:solidFill>
            <a:prstDash val="solid"/>
            <a:miter lim="800000"/>
            <a:headEnd type="none" w="sm" len="sm"/>
            <a:tailEnd type="none" w="sm" len="sm"/>
          </a:ln>
        </p:spPr>
      </p:cxnSp>
      <p:sp>
        <p:nvSpPr>
          <p:cNvPr id="371" name="Google Shape;371;g11c05f856dc_0_32"/>
          <p:cNvSpPr txBox="1"/>
          <p:nvPr/>
        </p:nvSpPr>
        <p:spPr>
          <a:xfrm>
            <a:off x="4833259"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sp>
        <p:nvSpPr>
          <p:cNvPr id="372" name="Google Shape;372;g11c05f856dc_0_32"/>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373" name="Google Shape;373;g11c05f856dc_0_32"/>
          <p:cNvSpPr txBox="1"/>
          <p:nvPr/>
        </p:nvSpPr>
        <p:spPr>
          <a:xfrm>
            <a:off x="267999" y="1650625"/>
            <a:ext cx="4122900" cy="6465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900">
                <a:solidFill>
                  <a:schemeClr val="dk1"/>
                </a:solidFill>
              </a:rPr>
              <a:t>Neural networks model can produce highly accurate fits to the historical prepayment trends and has the capacity to learn relationships from past data. It is also able to model large groups of risk measures that are potentially nonlinear and highly interactive. </a:t>
            </a:r>
            <a:endParaRPr sz="900">
              <a:solidFill>
                <a:schemeClr val="dk1"/>
              </a:solidFill>
            </a:endParaRPr>
          </a:p>
        </p:txBody>
      </p:sp>
      <p:pic>
        <p:nvPicPr>
          <p:cNvPr id="374" name="Google Shape;374;g11c05f856dc_0_32"/>
          <p:cNvPicPr preferRelativeResize="0"/>
          <p:nvPr/>
        </p:nvPicPr>
        <p:blipFill>
          <a:blip r:embed="rId3">
            <a:alphaModFix/>
          </a:blip>
          <a:stretch>
            <a:fillRect/>
          </a:stretch>
        </p:blipFill>
        <p:spPr>
          <a:xfrm>
            <a:off x="342900" y="2757599"/>
            <a:ext cx="3999901" cy="1640984"/>
          </a:xfrm>
          <a:prstGeom prst="rect">
            <a:avLst/>
          </a:prstGeom>
          <a:noFill/>
          <a:ln>
            <a:noFill/>
          </a:ln>
        </p:spPr>
      </p:pic>
      <p:pic>
        <p:nvPicPr>
          <p:cNvPr id="375" name="Google Shape;375;g11c05f856dc_0_32"/>
          <p:cNvPicPr preferRelativeResize="0"/>
          <p:nvPr/>
        </p:nvPicPr>
        <p:blipFill>
          <a:blip r:embed="rId4">
            <a:alphaModFix/>
          </a:blip>
          <a:stretch>
            <a:fillRect/>
          </a:stretch>
        </p:blipFill>
        <p:spPr>
          <a:xfrm>
            <a:off x="4574199" y="1828608"/>
            <a:ext cx="4363640" cy="2630058"/>
          </a:xfrm>
          <a:prstGeom prst="rect">
            <a:avLst/>
          </a:prstGeom>
          <a:noFill/>
          <a:ln>
            <a:noFill/>
          </a:ln>
        </p:spPr>
      </p:pic>
      <p:sp>
        <p:nvSpPr>
          <p:cNvPr id="376" name="Google Shape;376;g11c05f856dc_0_32"/>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100"/>
              <a:buNone/>
            </a:pPr>
            <a:r>
              <a:rPr lang="en-US" sz="2100">
                <a:solidFill>
                  <a:schemeClr val="dk1"/>
                </a:solidFill>
                <a:latin typeface="Arial"/>
                <a:ea typeface="Arial"/>
                <a:cs typeface="Arial"/>
                <a:sym typeface="Arial"/>
              </a:rPr>
              <a:t>Neural Networks</a:t>
            </a:r>
            <a:endParaRPr>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1c05f856dc_0_63"/>
          <p:cNvSpPr txBox="1">
            <a:spLocks noGrp="1"/>
          </p:cNvSpPr>
          <p:nvPr>
            <p:ph type="body" idx="1"/>
          </p:nvPr>
        </p:nvSpPr>
        <p:spPr>
          <a:xfrm>
            <a:off x="212650" y="352194"/>
            <a:ext cx="8719500" cy="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Neural Networks</a:t>
            </a:r>
            <a:endParaRPr/>
          </a:p>
        </p:txBody>
      </p:sp>
      <p:sp>
        <p:nvSpPr>
          <p:cNvPr id="383" name="Google Shape;383;g11c05f856dc_0_63"/>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25</a:t>
            </a:fld>
            <a:endParaRPr/>
          </a:p>
        </p:txBody>
      </p:sp>
      <p:sp>
        <p:nvSpPr>
          <p:cNvPr id="384" name="Google Shape;384;g11c05f856dc_0_63"/>
          <p:cNvSpPr/>
          <p:nvPr/>
        </p:nvSpPr>
        <p:spPr>
          <a:xfrm>
            <a:off x="267997" y="1205633"/>
            <a:ext cx="40755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rPr>
              <a:t>Graph the loss</a:t>
            </a:r>
            <a:endParaRPr/>
          </a:p>
        </p:txBody>
      </p:sp>
      <p:sp>
        <p:nvSpPr>
          <p:cNvPr id="385" name="Google Shape;385;g11c05f856dc_0_63"/>
          <p:cNvSpPr/>
          <p:nvPr/>
        </p:nvSpPr>
        <p:spPr>
          <a:xfrm>
            <a:off x="4626336" y="1205633"/>
            <a:ext cx="42594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latin typeface="Arial"/>
                <a:ea typeface="Arial"/>
                <a:cs typeface="Arial"/>
                <a:sym typeface="Arial"/>
              </a:rPr>
              <a:t>…and </a:t>
            </a:r>
            <a:r>
              <a:rPr lang="en-US" sz="1000" b="1">
                <a:solidFill>
                  <a:srgbClr val="203864"/>
                </a:solidFill>
              </a:rPr>
              <a:t>outcome for SMM</a:t>
            </a:r>
            <a:endParaRPr/>
          </a:p>
        </p:txBody>
      </p:sp>
      <p:sp>
        <p:nvSpPr>
          <p:cNvPr id="386" name="Google Shape;386;g11c05f856dc_0_63"/>
          <p:cNvSpPr txBox="1"/>
          <p:nvPr/>
        </p:nvSpPr>
        <p:spPr>
          <a:xfrm>
            <a:off x="317423"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cxnSp>
        <p:nvCxnSpPr>
          <p:cNvPr id="387" name="Google Shape;387;g11c05f856dc_0_63"/>
          <p:cNvCxnSpPr/>
          <p:nvPr/>
        </p:nvCxnSpPr>
        <p:spPr>
          <a:xfrm>
            <a:off x="267997" y="1509905"/>
            <a:ext cx="4122900" cy="0"/>
          </a:xfrm>
          <a:prstGeom prst="straightConnector1">
            <a:avLst/>
          </a:prstGeom>
          <a:noFill/>
          <a:ln w="28575" cap="flat" cmpd="sng">
            <a:solidFill>
              <a:srgbClr val="A5A5A5"/>
            </a:solidFill>
            <a:prstDash val="solid"/>
            <a:miter lim="800000"/>
            <a:headEnd type="none" w="sm" len="sm"/>
            <a:tailEnd type="none" w="sm" len="sm"/>
          </a:ln>
        </p:spPr>
      </p:cxnSp>
      <p:cxnSp>
        <p:nvCxnSpPr>
          <p:cNvPr id="388" name="Google Shape;388;g11c05f856dc_0_63"/>
          <p:cNvCxnSpPr/>
          <p:nvPr/>
        </p:nvCxnSpPr>
        <p:spPr>
          <a:xfrm>
            <a:off x="4708509" y="1509905"/>
            <a:ext cx="4122900" cy="0"/>
          </a:xfrm>
          <a:prstGeom prst="straightConnector1">
            <a:avLst/>
          </a:prstGeom>
          <a:noFill/>
          <a:ln w="28575" cap="flat" cmpd="sng">
            <a:solidFill>
              <a:srgbClr val="A5A5A5"/>
            </a:solidFill>
            <a:prstDash val="solid"/>
            <a:miter lim="800000"/>
            <a:headEnd type="none" w="sm" len="sm"/>
            <a:tailEnd type="none" w="sm" len="sm"/>
          </a:ln>
        </p:spPr>
      </p:cxnSp>
      <p:sp>
        <p:nvSpPr>
          <p:cNvPr id="389" name="Google Shape;389;g11c05f856dc_0_63"/>
          <p:cNvSpPr txBox="1"/>
          <p:nvPr/>
        </p:nvSpPr>
        <p:spPr>
          <a:xfrm>
            <a:off x="4833259"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sp>
        <p:nvSpPr>
          <p:cNvPr id="390" name="Google Shape;390;g11c05f856dc_0_63"/>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391" name="Google Shape;391;g11c05f856dc_0_63"/>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Neural Networks </a:t>
            </a:r>
            <a:r>
              <a:rPr lang="en-US" sz="1100" b="0" i="1">
                <a:solidFill>
                  <a:schemeClr val="dk1"/>
                </a:solidFill>
                <a:latin typeface="Arial"/>
                <a:ea typeface="Arial"/>
                <a:cs typeface="Arial"/>
                <a:sym typeface="Arial"/>
              </a:rPr>
              <a:t>Model</a:t>
            </a:r>
            <a:endParaRPr/>
          </a:p>
        </p:txBody>
      </p:sp>
      <p:pic>
        <p:nvPicPr>
          <p:cNvPr id="392" name="Google Shape;392;g11c05f856dc_0_63"/>
          <p:cNvPicPr preferRelativeResize="0"/>
          <p:nvPr/>
        </p:nvPicPr>
        <p:blipFill>
          <a:blip r:embed="rId3">
            <a:alphaModFix/>
          </a:blip>
          <a:stretch>
            <a:fillRect/>
          </a:stretch>
        </p:blipFill>
        <p:spPr>
          <a:xfrm>
            <a:off x="482775" y="1653724"/>
            <a:ext cx="3693349" cy="3296319"/>
          </a:xfrm>
          <a:prstGeom prst="rect">
            <a:avLst/>
          </a:prstGeom>
          <a:noFill/>
          <a:ln>
            <a:noFill/>
          </a:ln>
        </p:spPr>
      </p:pic>
      <p:pic>
        <p:nvPicPr>
          <p:cNvPr id="393" name="Google Shape;393;g11c05f856dc_0_63"/>
          <p:cNvPicPr preferRelativeResize="0"/>
          <p:nvPr/>
        </p:nvPicPr>
        <p:blipFill>
          <a:blip r:embed="rId4">
            <a:alphaModFix/>
          </a:blip>
          <a:stretch>
            <a:fillRect/>
          </a:stretch>
        </p:blipFill>
        <p:spPr>
          <a:xfrm>
            <a:off x="4734375" y="1762650"/>
            <a:ext cx="4122900" cy="26786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11c05f856dc_0_50"/>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100"/>
              <a:buNone/>
            </a:pPr>
            <a:r>
              <a:rPr lang="en-US" sz="2100" b="1">
                <a:solidFill>
                  <a:schemeClr val="dk1"/>
                </a:solidFill>
              </a:rPr>
              <a:t>Neural Networks</a:t>
            </a:r>
            <a:endParaRPr/>
          </a:p>
        </p:txBody>
      </p:sp>
      <p:sp>
        <p:nvSpPr>
          <p:cNvPr id="400" name="Google Shape;400;g11c05f856dc_0_50"/>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26</a:t>
            </a:fld>
            <a:endParaRPr/>
          </a:p>
        </p:txBody>
      </p:sp>
      <p:sp>
        <p:nvSpPr>
          <p:cNvPr id="401" name="Google Shape;401;g11c05f856dc_0_50"/>
          <p:cNvSpPr/>
          <p:nvPr/>
        </p:nvSpPr>
        <p:spPr>
          <a:xfrm>
            <a:off x="4726623" y="1222751"/>
            <a:ext cx="4122900" cy="3702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dk1"/>
                </a:solidFill>
              </a:rPr>
              <a:t>Comparing Actuals and Predicted</a:t>
            </a:r>
            <a:endParaRPr/>
          </a:p>
        </p:txBody>
      </p:sp>
      <p:sp>
        <p:nvSpPr>
          <p:cNvPr id="402" name="Google Shape;402;g11c05f856dc_0_50"/>
          <p:cNvSpPr/>
          <p:nvPr/>
        </p:nvSpPr>
        <p:spPr>
          <a:xfrm>
            <a:off x="295225" y="1222751"/>
            <a:ext cx="4122900" cy="3702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Testing</a:t>
            </a:r>
            <a:endParaRPr/>
          </a:p>
        </p:txBody>
      </p:sp>
      <p:cxnSp>
        <p:nvCxnSpPr>
          <p:cNvPr id="403" name="Google Shape;403;g11c05f856dc_0_50"/>
          <p:cNvCxnSpPr/>
          <p:nvPr/>
        </p:nvCxnSpPr>
        <p:spPr>
          <a:xfrm>
            <a:off x="4551966" y="1658971"/>
            <a:ext cx="0" cy="3507000"/>
          </a:xfrm>
          <a:prstGeom prst="straightConnector1">
            <a:avLst/>
          </a:prstGeom>
          <a:noFill/>
          <a:ln w="9525" cap="flat" cmpd="sng">
            <a:solidFill>
              <a:srgbClr val="595959"/>
            </a:solidFill>
            <a:prstDash val="dash"/>
            <a:miter lim="800000"/>
            <a:headEnd type="none" w="sm" len="sm"/>
            <a:tailEnd type="none" w="sm" len="sm"/>
          </a:ln>
        </p:spPr>
      </p:cxnSp>
      <p:sp>
        <p:nvSpPr>
          <p:cNvPr id="404" name="Google Shape;404;g11c05f856dc_0_50"/>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405" name="Google Shape;405;g11c05f856dc_0_50"/>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Neural Networks Model</a:t>
            </a:r>
            <a:endParaRPr/>
          </a:p>
        </p:txBody>
      </p:sp>
      <p:sp>
        <p:nvSpPr>
          <p:cNvPr id="406" name="Google Shape;406;g11c05f856dc_0_50"/>
          <p:cNvSpPr txBox="1"/>
          <p:nvPr/>
        </p:nvSpPr>
        <p:spPr>
          <a:xfrm>
            <a:off x="296425" y="1661625"/>
            <a:ext cx="35400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rPr>
              <a:t>Mean Absolute Error: 0.027750483613300656</a:t>
            </a:r>
            <a:endParaRPr sz="1050">
              <a:solidFill>
                <a:schemeClr val="dk1"/>
              </a:solidFill>
            </a:endParaRPr>
          </a:p>
          <a:p>
            <a:pPr marL="0" lvl="0" indent="0" algn="l" rtl="0">
              <a:spcBef>
                <a:spcPts val="0"/>
              </a:spcBef>
              <a:spcAft>
                <a:spcPts val="0"/>
              </a:spcAft>
              <a:buNone/>
            </a:pPr>
            <a:r>
              <a:rPr lang="en-US" sz="1050">
                <a:solidFill>
                  <a:schemeClr val="dk1"/>
                </a:solidFill>
              </a:rPr>
              <a:t>Mean Squared Error: 0.0017614652406482197</a:t>
            </a:r>
            <a:endParaRPr sz="1050">
              <a:solidFill>
                <a:schemeClr val="dk1"/>
              </a:solidFill>
            </a:endParaRPr>
          </a:p>
          <a:p>
            <a:pPr marL="0" lvl="0" indent="0" algn="l" rtl="0">
              <a:lnSpc>
                <a:spcPct val="115000"/>
              </a:lnSpc>
              <a:spcBef>
                <a:spcPts val="0"/>
              </a:spcBef>
              <a:spcAft>
                <a:spcPts val="0"/>
              </a:spcAft>
              <a:buNone/>
            </a:pPr>
            <a:r>
              <a:rPr lang="en-US" sz="1050">
                <a:solidFill>
                  <a:schemeClr val="dk1"/>
                </a:solidFill>
              </a:rPr>
              <a:t>Root Mean Squared Error: 0.04196981344547793</a:t>
            </a:r>
            <a:endParaRPr sz="1050">
              <a:solidFill>
                <a:schemeClr val="dk1"/>
              </a:solidFill>
            </a:endParaRPr>
          </a:p>
        </p:txBody>
      </p:sp>
      <p:pic>
        <p:nvPicPr>
          <p:cNvPr id="407" name="Google Shape;407;g11c05f856dc_0_50"/>
          <p:cNvPicPr preferRelativeResize="0"/>
          <p:nvPr/>
        </p:nvPicPr>
        <p:blipFill>
          <a:blip r:embed="rId3">
            <a:alphaModFix/>
          </a:blip>
          <a:stretch>
            <a:fillRect/>
          </a:stretch>
        </p:blipFill>
        <p:spPr>
          <a:xfrm>
            <a:off x="841720" y="2399899"/>
            <a:ext cx="3029918" cy="2718575"/>
          </a:xfrm>
          <a:prstGeom prst="rect">
            <a:avLst/>
          </a:prstGeom>
          <a:noFill/>
          <a:ln>
            <a:noFill/>
          </a:ln>
        </p:spPr>
      </p:pic>
      <p:pic>
        <p:nvPicPr>
          <p:cNvPr id="408" name="Google Shape;408;g11c05f856dc_0_50"/>
          <p:cNvPicPr preferRelativeResize="0"/>
          <p:nvPr/>
        </p:nvPicPr>
        <p:blipFill>
          <a:blip r:embed="rId4">
            <a:alphaModFix/>
          </a:blip>
          <a:stretch>
            <a:fillRect/>
          </a:stretch>
        </p:blipFill>
        <p:spPr>
          <a:xfrm>
            <a:off x="4726623" y="1934745"/>
            <a:ext cx="4122899" cy="29554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29c28143cc_0_0"/>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27</a:t>
            </a:fld>
            <a:endParaRPr/>
          </a:p>
        </p:txBody>
      </p:sp>
      <p:sp>
        <p:nvSpPr>
          <p:cNvPr id="415" name="Google Shape;415;g129c28143cc_0_0"/>
          <p:cNvSpPr txBox="1">
            <a:spLocks noGrp="1"/>
          </p:cNvSpPr>
          <p:nvPr>
            <p:ph type="body" idx="1"/>
          </p:nvPr>
        </p:nvSpPr>
        <p:spPr>
          <a:xfrm>
            <a:off x="212250" y="311269"/>
            <a:ext cx="8719500" cy="600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Gradient Descent</a:t>
            </a:r>
            <a:endParaRPr/>
          </a:p>
        </p:txBody>
      </p:sp>
      <p:sp>
        <p:nvSpPr>
          <p:cNvPr id="416" name="Google Shape;416;g129c28143cc_0_0"/>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27</a:t>
            </a:fld>
            <a:endParaRPr/>
          </a:p>
        </p:txBody>
      </p:sp>
      <p:sp>
        <p:nvSpPr>
          <p:cNvPr id="417" name="Google Shape;417;g129c28143cc_0_0"/>
          <p:cNvSpPr/>
          <p:nvPr/>
        </p:nvSpPr>
        <p:spPr>
          <a:xfrm>
            <a:off x="267997" y="1205633"/>
            <a:ext cx="40755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rPr>
              <a:t>We tried different parameters to tune the model</a:t>
            </a:r>
            <a:endParaRPr/>
          </a:p>
        </p:txBody>
      </p:sp>
      <p:sp>
        <p:nvSpPr>
          <p:cNvPr id="418" name="Google Shape;418;g129c28143cc_0_0"/>
          <p:cNvSpPr/>
          <p:nvPr/>
        </p:nvSpPr>
        <p:spPr>
          <a:xfrm>
            <a:off x="4626336" y="1205633"/>
            <a:ext cx="4259400" cy="304200"/>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latin typeface="Arial"/>
                <a:ea typeface="Arial"/>
                <a:cs typeface="Arial"/>
                <a:sym typeface="Arial"/>
              </a:rPr>
              <a:t>…and yielded the </a:t>
            </a:r>
            <a:r>
              <a:rPr lang="en-US" sz="1000" b="1">
                <a:solidFill>
                  <a:srgbClr val="203864"/>
                </a:solidFill>
              </a:rPr>
              <a:t>following results</a:t>
            </a:r>
            <a:endParaRPr/>
          </a:p>
        </p:txBody>
      </p:sp>
      <p:sp>
        <p:nvSpPr>
          <p:cNvPr id="419" name="Google Shape;419;g129c28143cc_0_0"/>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Gradient Descent </a:t>
            </a:r>
            <a:r>
              <a:rPr lang="en-US" sz="1100" b="0" i="1">
                <a:solidFill>
                  <a:schemeClr val="dk1"/>
                </a:solidFill>
                <a:latin typeface="Arial"/>
                <a:ea typeface="Arial"/>
                <a:cs typeface="Arial"/>
                <a:sym typeface="Arial"/>
              </a:rPr>
              <a:t>Model</a:t>
            </a:r>
            <a:endParaRPr/>
          </a:p>
        </p:txBody>
      </p:sp>
      <p:sp>
        <p:nvSpPr>
          <p:cNvPr id="420" name="Google Shape;420;g129c28143cc_0_0"/>
          <p:cNvSpPr txBox="1"/>
          <p:nvPr/>
        </p:nvSpPr>
        <p:spPr>
          <a:xfrm>
            <a:off x="317423"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cxnSp>
        <p:nvCxnSpPr>
          <p:cNvPr id="421" name="Google Shape;421;g129c28143cc_0_0"/>
          <p:cNvCxnSpPr/>
          <p:nvPr/>
        </p:nvCxnSpPr>
        <p:spPr>
          <a:xfrm>
            <a:off x="267997" y="1509905"/>
            <a:ext cx="4122900" cy="0"/>
          </a:xfrm>
          <a:prstGeom prst="straightConnector1">
            <a:avLst/>
          </a:prstGeom>
          <a:noFill/>
          <a:ln w="28575" cap="flat" cmpd="sng">
            <a:solidFill>
              <a:srgbClr val="0C0C0C"/>
            </a:solidFill>
            <a:prstDash val="solid"/>
            <a:miter lim="800000"/>
            <a:headEnd type="none" w="sm" len="sm"/>
            <a:tailEnd type="none" w="sm" len="sm"/>
          </a:ln>
        </p:spPr>
      </p:cxnSp>
      <p:cxnSp>
        <p:nvCxnSpPr>
          <p:cNvPr id="422" name="Google Shape;422;g129c28143cc_0_0"/>
          <p:cNvCxnSpPr/>
          <p:nvPr/>
        </p:nvCxnSpPr>
        <p:spPr>
          <a:xfrm>
            <a:off x="4708509" y="1509905"/>
            <a:ext cx="4122900" cy="0"/>
          </a:xfrm>
          <a:prstGeom prst="straightConnector1">
            <a:avLst/>
          </a:prstGeom>
          <a:noFill/>
          <a:ln w="28575" cap="flat" cmpd="sng">
            <a:solidFill>
              <a:srgbClr val="0C0C0C"/>
            </a:solidFill>
            <a:prstDash val="solid"/>
            <a:miter lim="800000"/>
            <a:headEnd type="none" w="sm" len="sm"/>
            <a:tailEnd type="none" w="sm" len="sm"/>
          </a:ln>
        </p:spPr>
      </p:cxnSp>
      <p:sp>
        <p:nvSpPr>
          <p:cNvPr id="423" name="Google Shape;423;g129c28143cc_0_0"/>
          <p:cNvSpPr txBox="1"/>
          <p:nvPr/>
        </p:nvSpPr>
        <p:spPr>
          <a:xfrm>
            <a:off x="4833259" y="4444692"/>
            <a:ext cx="3999900" cy="918000"/>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sp>
        <p:nvSpPr>
          <p:cNvPr id="424" name="Google Shape;424;g129c28143cc_0_0"/>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425" name="Google Shape;425;g129c28143cc_0_0"/>
          <p:cNvPicPr preferRelativeResize="0"/>
          <p:nvPr/>
        </p:nvPicPr>
        <p:blipFill>
          <a:blip r:embed="rId3">
            <a:alphaModFix/>
          </a:blip>
          <a:stretch>
            <a:fillRect/>
          </a:stretch>
        </p:blipFill>
        <p:spPr>
          <a:xfrm>
            <a:off x="4732200" y="2404169"/>
            <a:ext cx="4075498" cy="2596155"/>
          </a:xfrm>
          <a:prstGeom prst="rect">
            <a:avLst/>
          </a:prstGeom>
          <a:noFill/>
          <a:ln>
            <a:noFill/>
          </a:ln>
        </p:spPr>
      </p:pic>
      <p:sp>
        <p:nvSpPr>
          <p:cNvPr id="426" name="Google Shape;426;g129c28143cc_0_0"/>
          <p:cNvSpPr txBox="1"/>
          <p:nvPr/>
        </p:nvSpPr>
        <p:spPr>
          <a:xfrm>
            <a:off x="4708499" y="1739625"/>
            <a:ext cx="4122900" cy="3693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900">
                <a:solidFill>
                  <a:schemeClr val="dk1"/>
                </a:solidFill>
              </a:rPr>
              <a:t>Gradient descent is an optimization algorithm that finds the optimal weights (a,b) that reduces prediction error.</a:t>
            </a:r>
            <a:endParaRPr sz="900">
              <a:solidFill>
                <a:schemeClr val="dk1"/>
              </a:solidFill>
            </a:endParaRPr>
          </a:p>
        </p:txBody>
      </p:sp>
      <p:pic>
        <p:nvPicPr>
          <p:cNvPr id="427" name="Google Shape;427;g129c28143cc_0_0"/>
          <p:cNvPicPr preferRelativeResize="0"/>
          <p:nvPr/>
        </p:nvPicPr>
        <p:blipFill>
          <a:blip r:embed="rId4">
            <a:alphaModFix/>
          </a:blip>
          <a:stretch>
            <a:fillRect/>
          </a:stretch>
        </p:blipFill>
        <p:spPr>
          <a:xfrm>
            <a:off x="268000" y="1680875"/>
            <a:ext cx="4122900" cy="34153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0"/>
          <p:cNvSpPr txBox="1">
            <a:spLocks noGrp="1"/>
          </p:cNvSpPr>
          <p:nvPr>
            <p:ph type="body" idx="1"/>
          </p:nvPr>
        </p:nvSpPr>
        <p:spPr>
          <a:xfrm>
            <a:off x="212650" y="352194"/>
            <a:ext cx="8663400" cy="42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100"/>
              <a:buFont typeface="Arial"/>
              <a:buNone/>
            </a:pPr>
            <a:r>
              <a:rPr lang="en-US" sz="2100" b="1">
                <a:solidFill>
                  <a:schemeClr val="dk1"/>
                </a:solidFill>
              </a:rPr>
              <a:t>Gradient Descent</a:t>
            </a:r>
            <a:endParaRPr/>
          </a:p>
        </p:txBody>
      </p:sp>
      <p:sp>
        <p:nvSpPr>
          <p:cNvPr id="434" name="Google Shape;434;p10"/>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28</a:t>
            </a:fld>
            <a:endParaRPr/>
          </a:p>
        </p:txBody>
      </p:sp>
      <p:sp>
        <p:nvSpPr>
          <p:cNvPr id="435" name="Google Shape;435;p10"/>
          <p:cNvSpPr/>
          <p:nvPr/>
        </p:nvSpPr>
        <p:spPr>
          <a:xfrm>
            <a:off x="295225" y="1222751"/>
            <a:ext cx="4123013" cy="370078"/>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Testings</a:t>
            </a:r>
            <a:endParaRPr/>
          </a:p>
        </p:txBody>
      </p:sp>
      <p:cxnSp>
        <p:nvCxnSpPr>
          <p:cNvPr id="436" name="Google Shape;436;p10"/>
          <p:cNvCxnSpPr/>
          <p:nvPr/>
        </p:nvCxnSpPr>
        <p:spPr>
          <a:xfrm>
            <a:off x="4551966" y="1658971"/>
            <a:ext cx="0" cy="3506932"/>
          </a:xfrm>
          <a:prstGeom prst="straightConnector1">
            <a:avLst/>
          </a:prstGeom>
          <a:noFill/>
          <a:ln w="9525" cap="flat" cmpd="sng">
            <a:solidFill>
              <a:srgbClr val="595959"/>
            </a:solidFill>
            <a:prstDash val="dash"/>
            <a:miter lim="800000"/>
            <a:headEnd type="none" w="sm" len="sm"/>
            <a:tailEnd type="none" w="sm" len="sm"/>
          </a:ln>
        </p:spPr>
      </p:cxnSp>
      <p:sp>
        <p:nvSpPr>
          <p:cNvPr id="437" name="Google Shape;437;p10"/>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438" name="Google Shape;438;p10"/>
          <p:cNvPicPr preferRelativeResize="0"/>
          <p:nvPr/>
        </p:nvPicPr>
        <p:blipFill>
          <a:blip r:embed="rId3">
            <a:alphaModFix/>
          </a:blip>
          <a:stretch>
            <a:fillRect/>
          </a:stretch>
        </p:blipFill>
        <p:spPr>
          <a:xfrm>
            <a:off x="4821425" y="1952087"/>
            <a:ext cx="3933400" cy="2821795"/>
          </a:xfrm>
          <a:prstGeom prst="rect">
            <a:avLst/>
          </a:prstGeom>
          <a:noFill/>
          <a:ln>
            <a:noFill/>
          </a:ln>
        </p:spPr>
      </p:pic>
      <p:pic>
        <p:nvPicPr>
          <p:cNvPr id="439" name="Google Shape;439;p10"/>
          <p:cNvPicPr preferRelativeResize="0"/>
          <p:nvPr/>
        </p:nvPicPr>
        <p:blipFill>
          <a:blip r:embed="rId4">
            <a:alphaModFix/>
          </a:blip>
          <a:stretch>
            <a:fillRect/>
          </a:stretch>
        </p:blipFill>
        <p:spPr>
          <a:xfrm>
            <a:off x="295238" y="2040077"/>
            <a:ext cx="4122999" cy="2631171"/>
          </a:xfrm>
          <a:prstGeom prst="rect">
            <a:avLst/>
          </a:prstGeom>
          <a:noFill/>
          <a:ln>
            <a:noFill/>
          </a:ln>
        </p:spPr>
      </p:pic>
      <p:sp>
        <p:nvSpPr>
          <p:cNvPr id="440" name="Google Shape;440;p10"/>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Gradient Descent </a:t>
            </a:r>
            <a:r>
              <a:rPr lang="en-US" sz="1100" b="0" i="1">
                <a:solidFill>
                  <a:schemeClr val="dk1"/>
                </a:solidFill>
                <a:latin typeface="Arial"/>
                <a:ea typeface="Arial"/>
                <a:cs typeface="Arial"/>
                <a:sym typeface="Arial"/>
              </a:rPr>
              <a:t>Model</a:t>
            </a:r>
            <a:endParaRPr/>
          </a:p>
        </p:txBody>
      </p:sp>
      <p:sp>
        <p:nvSpPr>
          <p:cNvPr id="441" name="Google Shape;441;p10"/>
          <p:cNvSpPr/>
          <p:nvPr/>
        </p:nvSpPr>
        <p:spPr>
          <a:xfrm>
            <a:off x="4821425" y="1222700"/>
            <a:ext cx="4017000" cy="3702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Model Feature Importance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1"/>
          <p:cNvSpPr txBox="1">
            <a:spLocks noGrp="1"/>
          </p:cNvSpPr>
          <p:nvPr>
            <p:ph type="body" idx="1"/>
          </p:nvPr>
        </p:nvSpPr>
        <p:spPr>
          <a:xfrm>
            <a:off x="212650" y="352194"/>
            <a:ext cx="8719593" cy="60070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a:solidFill>
                  <a:schemeClr val="dk1"/>
                </a:solidFill>
                <a:latin typeface="Arial"/>
                <a:ea typeface="Arial"/>
                <a:cs typeface="Arial"/>
                <a:sym typeface="Arial"/>
              </a:rPr>
              <a:t>Gradient Descent</a:t>
            </a:r>
            <a:endParaRPr/>
          </a:p>
        </p:txBody>
      </p:sp>
      <p:sp>
        <p:nvSpPr>
          <p:cNvPr id="448" name="Google Shape;448;p11"/>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29</a:t>
            </a:fld>
            <a:endParaRPr/>
          </a:p>
        </p:txBody>
      </p:sp>
      <p:sp>
        <p:nvSpPr>
          <p:cNvPr id="449" name="Google Shape;449;p11"/>
          <p:cNvSpPr/>
          <p:nvPr/>
        </p:nvSpPr>
        <p:spPr>
          <a:xfrm>
            <a:off x="267997" y="1205633"/>
            <a:ext cx="4075403" cy="304272"/>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rPr>
              <a:t>Our Eventual Predictions</a:t>
            </a:r>
            <a:endParaRPr/>
          </a:p>
        </p:txBody>
      </p:sp>
      <p:sp>
        <p:nvSpPr>
          <p:cNvPr id="450" name="Google Shape;450;p11"/>
          <p:cNvSpPr/>
          <p:nvPr/>
        </p:nvSpPr>
        <p:spPr>
          <a:xfrm>
            <a:off x="4626336" y="1205633"/>
            <a:ext cx="4259522" cy="304272"/>
          </a:xfrm>
          <a:prstGeom prst="roundRect">
            <a:avLst>
              <a:gd name="adj" fmla="val 0"/>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rgbClr val="203864"/>
                </a:solidFill>
                <a:latin typeface="Arial"/>
                <a:ea typeface="Arial"/>
                <a:cs typeface="Arial"/>
                <a:sym typeface="Arial"/>
              </a:rPr>
              <a:t>…and Graphing </a:t>
            </a:r>
            <a:r>
              <a:rPr lang="en-US" sz="1000" b="1">
                <a:solidFill>
                  <a:srgbClr val="203864"/>
                </a:solidFill>
              </a:rPr>
              <a:t>the Difference between Actual and Predicted</a:t>
            </a:r>
            <a:endParaRPr/>
          </a:p>
        </p:txBody>
      </p:sp>
      <p:sp>
        <p:nvSpPr>
          <p:cNvPr id="451" name="Google Shape;451;p11"/>
          <p:cNvSpPr txBox="1"/>
          <p:nvPr/>
        </p:nvSpPr>
        <p:spPr>
          <a:xfrm>
            <a:off x="317423" y="4444692"/>
            <a:ext cx="3999949" cy="918114"/>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cxnSp>
        <p:nvCxnSpPr>
          <p:cNvPr id="452" name="Google Shape;452;p11"/>
          <p:cNvCxnSpPr/>
          <p:nvPr/>
        </p:nvCxnSpPr>
        <p:spPr>
          <a:xfrm>
            <a:off x="267997" y="1509905"/>
            <a:ext cx="4123013" cy="0"/>
          </a:xfrm>
          <a:prstGeom prst="straightConnector1">
            <a:avLst/>
          </a:prstGeom>
          <a:noFill/>
          <a:ln w="28575" cap="flat" cmpd="sng">
            <a:solidFill>
              <a:srgbClr val="A5A5A5"/>
            </a:solidFill>
            <a:prstDash val="solid"/>
            <a:miter lim="800000"/>
            <a:headEnd type="none" w="sm" len="sm"/>
            <a:tailEnd type="none" w="sm" len="sm"/>
          </a:ln>
        </p:spPr>
      </p:cxnSp>
      <p:cxnSp>
        <p:nvCxnSpPr>
          <p:cNvPr id="453" name="Google Shape;453;p11"/>
          <p:cNvCxnSpPr/>
          <p:nvPr/>
        </p:nvCxnSpPr>
        <p:spPr>
          <a:xfrm>
            <a:off x="4708509" y="1509905"/>
            <a:ext cx="4123013" cy="0"/>
          </a:xfrm>
          <a:prstGeom prst="straightConnector1">
            <a:avLst/>
          </a:prstGeom>
          <a:noFill/>
          <a:ln w="28575" cap="flat" cmpd="sng">
            <a:solidFill>
              <a:srgbClr val="A5A5A5"/>
            </a:solidFill>
            <a:prstDash val="solid"/>
            <a:miter lim="800000"/>
            <a:headEnd type="none" w="sm" len="sm"/>
            <a:tailEnd type="none" w="sm" len="sm"/>
          </a:ln>
        </p:spPr>
      </p:cxnSp>
      <p:sp>
        <p:nvSpPr>
          <p:cNvPr id="454" name="Google Shape;454;p11"/>
          <p:cNvSpPr txBox="1"/>
          <p:nvPr/>
        </p:nvSpPr>
        <p:spPr>
          <a:xfrm>
            <a:off x="4833259" y="4444692"/>
            <a:ext cx="3999949" cy="918114"/>
          </a:xfrm>
          <a:prstGeom prst="rect">
            <a:avLst/>
          </a:prstGeom>
          <a:noFill/>
          <a:ln>
            <a:noFill/>
          </a:ln>
        </p:spPr>
        <p:txBody>
          <a:bodyPr spcFirstLastPara="1" wrap="square" lIns="91425" tIns="45700" rIns="91425" bIns="45700" anchor="t" anchorCtr="0">
            <a:noAutofit/>
          </a:bodyPr>
          <a:lstStyle/>
          <a:p>
            <a:pPr marL="171450" marR="0" lvl="0" indent="-114300" algn="l" rtl="0">
              <a:spcBef>
                <a:spcPts val="0"/>
              </a:spcBef>
              <a:spcAft>
                <a:spcPts val="0"/>
              </a:spcAft>
              <a:buClr>
                <a:schemeClr val="dk1"/>
              </a:buClr>
              <a:buSzPts val="900"/>
              <a:buFont typeface="Arial"/>
              <a:buNone/>
            </a:pPr>
            <a:endParaRPr sz="900" b="0">
              <a:solidFill>
                <a:schemeClr val="dk1"/>
              </a:solidFill>
              <a:latin typeface="Arial"/>
              <a:ea typeface="Arial"/>
              <a:cs typeface="Arial"/>
              <a:sym typeface="Arial"/>
            </a:endParaRPr>
          </a:p>
        </p:txBody>
      </p:sp>
      <p:sp>
        <p:nvSpPr>
          <p:cNvPr id="455" name="Google Shape;455;p11"/>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456" name="Google Shape;456;p11"/>
          <p:cNvPicPr preferRelativeResize="0"/>
          <p:nvPr/>
        </p:nvPicPr>
        <p:blipFill>
          <a:blip r:embed="rId3">
            <a:alphaModFix/>
          </a:blip>
          <a:stretch>
            <a:fillRect/>
          </a:stretch>
        </p:blipFill>
        <p:spPr>
          <a:xfrm>
            <a:off x="268000" y="1762625"/>
            <a:ext cx="4187976" cy="3003176"/>
          </a:xfrm>
          <a:prstGeom prst="rect">
            <a:avLst/>
          </a:prstGeom>
          <a:noFill/>
          <a:ln>
            <a:noFill/>
          </a:ln>
        </p:spPr>
      </p:pic>
      <p:pic>
        <p:nvPicPr>
          <p:cNvPr id="457" name="Google Shape;457;p11"/>
          <p:cNvPicPr preferRelativeResize="0"/>
          <p:nvPr/>
        </p:nvPicPr>
        <p:blipFill rotWithShape="1">
          <a:blip r:embed="rId4">
            <a:alphaModFix/>
          </a:blip>
          <a:srcRect b="67249"/>
          <a:stretch/>
        </p:blipFill>
        <p:spPr>
          <a:xfrm>
            <a:off x="4640250" y="1781700"/>
            <a:ext cx="4259524" cy="600701"/>
          </a:xfrm>
          <a:prstGeom prst="rect">
            <a:avLst/>
          </a:prstGeom>
          <a:noFill/>
          <a:ln>
            <a:noFill/>
          </a:ln>
        </p:spPr>
      </p:pic>
      <p:pic>
        <p:nvPicPr>
          <p:cNvPr id="458" name="Google Shape;458;p11"/>
          <p:cNvPicPr preferRelativeResize="0"/>
          <p:nvPr/>
        </p:nvPicPr>
        <p:blipFill rotWithShape="1">
          <a:blip r:embed="rId4">
            <a:alphaModFix/>
          </a:blip>
          <a:srcRect t="29318" r="56758"/>
          <a:stretch/>
        </p:blipFill>
        <p:spPr>
          <a:xfrm>
            <a:off x="5201962" y="2654200"/>
            <a:ext cx="3108260" cy="1988726"/>
          </a:xfrm>
          <a:prstGeom prst="rect">
            <a:avLst/>
          </a:prstGeom>
          <a:noFill/>
          <a:ln>
            <a:noFill/>
          </a:ln>
        </p:spPr>
      </p:pic>
      <p:sp>
        <p:nvSpPr>
          <p:cNvPr id="459" name="Google Shape;459;p11"/>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Gradient Descent </a:t>
            </a:r>
            <a:r>
              <a:rPr lang="en-US" sz="1100" b="0" i="1">
                <a:solidFill>
                  <a:schemeClr val="dk1"/>
                </a:solidFill>
                <a:latin typeface="Arial"/>
                <a:ea typeface="Arial"/>
                <a:cs typeface="Arial"/>
                <a:sym typeface="Arial"/>
              </a:rPr>
              <a:t>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4"/>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3</a:t>
            </a:fld>
            <a:endParaRPr/>
          </a:p>
        </p:txBody>
      </p:sp>
      <p:sp>
        <p:nvSpPr>
          <p:cNvPr id="76" name="Google Shape;76;p4"/>
          <p:cNvSpPr/>
          <p:nvPr/>
        </p:nvSpPr>
        <p:spPr>
          <a:xfrm>
            <a:off x="0" y="954800"/>
            <a:ext cx="9144000" cy="2947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77" name="Google Shape;77;p4"/>
          <p:cNvSpPr txBox="1"/>
          <p:nvPr/>
        </p:nvSpPr>
        <p:spPr>
          <a:xfrm>
            <a:off x="212650" y="901937"/>
            <a:ext cx="8605200" cy="36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1200"/>
              </a:spcAft>
              <a:buClr>
                <a:schemeClr val="dk1"/>
              </a:buClr>
              <a:buSzPts val="1100"/>
              <a:buFont typeface="Arial"/>
              <a:buNone/>
            </a:pPr>
            <a:r>
              <a:rPr lang="en-US" sz="1800">
                <a:solidFill>
                  <a:srgbClr val="595959"/>
                </a:solidFill>
              </a:rPr>
              <a:t>Selection Criteria</a:t>
            </a:r>
            <a:endParaRPr/>
          </a:p>
        </p:txBody>
      </p:sp>
      <p:sp>
        <p:nvSpPr>
          <p:cNvPr id="78" name="Google Shape;78;p4"/>
          <p:cNvSpPr txBox="1"/>
          <p:nvPr/>
        </p:nvSpPr>
        <p:spPr>
          <a:xfrm>
            <a:off x="6488626" y="7080"/>
            <a:ext cx="2655374" cy="304271"/>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Initializing</a:t>
            </a:r>
            <a:endParaRPr/>
          </a:p>
        </p:txBody>
      </p:sp>
      <p:sp>
        <p:nvSpPr>
          <p:cNvPr id="79" name="Google Shape;79;p4"/>
          <p:cNvSpPr txBox="1"/>
          <p:nvPr/>
        </p:nvSpPr>
        <p:spPr>
          <a:xfrm>
            <a:off x="296423" y="5408816"/>
            <a:ext cx="6677094"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80" name="Google Shape;80;p4"/>
          <p:cNvSpPr txBox="1"/>
          <p:nvPr/>
        </p:nvSpPr>
        <p:spPr>
          <a:xfrm>
            <a:off x="296425" y="1574374"/>
            <a:ext cx="7458000" cy="3307800"/>
          </a:xfrm>
          <a:prstGeom prst="rect">
            <a:avLst/>
          </a:prstGeom>
          <a:noFill/>
          <a:ln>
            <a:noFill/>
          </a:ln>
        </p:spPr>
        <p:txBody>
          <a:bodyPr spcFirstLastPara="1" wrap="square" lIns="91425" tIns="91425" rIns="91425" bIns="91425" anchor="t" anchorCtr="0">
            <a:spAutoFit/>
          </a:bodyPr>
          <a:lstStyle/>
          <a:p>
            <a:pPr marL="914400" lvl="0" indent="-342900" algn="l" rtl="0">
              <a:lnSpc>
                <a:spcPct val="115000"/>
              </a:lnSpc>
              <a:spcBef>
                <a:spcPts val="0"/>
              </a:spcBef>
              <a:spcAft>
                <a:spcPts val="0"/>
              </a:spcAft>
              <a:buClr>
                <a:srgbClr val="595959"/>
              </a:buClr>
              <a:buSzPts val="1800"/>
              <a:buChar char="●"/>
            </a:pPr>
            <a:r>
              <a:rPr lang="en-US" sz="1800">
                <a:solidFill>
                  <a:srgbClr val="595959"/>
                </a:solidFill>
              </a:rPr>
              <a:t>Amortization Type: Fixed Rate Mortgage</a:t>
            </a:r>
            <a:endParaRPr sz="1800">
              <a:solidFill>
                <a:srgbClr val="595959"/>
              </a:solidFill>
            </a:endParaRPr>
          </a:p>
          <a:p>
            <a:pPr marL="914400" lvl="0" indent="-342900" algn="l" rtl="0">
              <a:lnSpc>
                <a:spcPct val="115000"/>
              </a:lnSpc>
              <a:spcBef>
                <a:spcPts val="0"/>
              </a:spcBef>
              <a:spcAft>
                <a:spcPts val="0"/>
              </a:spcAft>
              <a:buClr>
                <a:srgbClr val="595959"/>
              </a:buClr>
              <a:buSzPts val="1800"/>
              <a:buChar char="●"/>
            </a:pPr>
            <a:r>
              <a:rPr lang="en-US" sz="1800">
                <a:solidFill>
                  <a:srgbClr val="595959"/>
                </a:solidFill>
              </a:rPr>
              <a:t>Property Type: Single Family</a:t>
            </a:r>
            <a:endParaRPr sz="1800">
              <a:solidFill>
                <a:srgbClr val="595959"/>
              </a:solidFill>
            </a:endParaRPr>
          </a:p>
          <a:p>
            <a:pPr marL="914400" lvl="0" indent="-342900" algn="l" rtl="0">
              <a:lnSpc>
                <a:spcPct val="115000"/>
              </a:lnSpc>
              <a:spcBef>
                <a:spcPts val="0"/>
              </a:spcBef>
              <a:spcAft>
                <a:spcPts val="0"/>
              </a:spcAft>
              <a:buClr>
                <a:srgbClr val="595959"/>
              </a:buClr>
              <a:buSzPts val="1800"/>
              <a:buChar char="●"/>
            </a:pPr>
            <a:r>
              <a:rPr lang="en-US" sz="1800">
                <a:solidFill>
                  <a:srgbClr val="595959"/>
                </a:solidFill>
              </a:rPr>
              <a:t>Loan Term: equals to 360 terms</a:t>
            </a:r>
            <a:endParaRPr sz="1800">
              <a:solidFill>
                <a:srgbClr val="595959"/>
              </a:solidFill>
            </a:endParaRPr>
          </a:p>
          <a:p>
            <a:pPr marL="914400" lvl="0" indent="-342900" algn="l" rtl="0">
              <a:lnSpc>
                <a:spcPct val="115000"/>
              </a:lnSpc>
              <a:spcBef>
                <a:spcPts val="0"/>
              </a:spcBef>
              <a:spcAft>
                <a:spcPts val="0"/>
              </a:spcAft>
              <a:buClr>
                <a:srgbClr val="595959"/>
              </a:buClr>
              <a:buSzPts val="1800"/>
              <a:buChar char="●"/>
            </a:pPr>
            <a:r>
              <a:rPr lang="en-US" sz="1800">
                <a:solidFill>
                  <a:srgbClr val="595959"/>
                </a:solidFill>
              </a:rPr>
              <a:t>Loan Age: smaller than 120 terms</a:t>
            </a:r>
            <a:endParaRPr sz="1800">
              <a:solidFill>
                <a:srgbClr val="595959"/>
              </a:solidFill>
            </a:endParaRPr>
          </a:p>
          <a:p>
            <a:pPr marL="1371600" lvl="0" indent="0" algn="l" rtl="0">
              <a:lnSpc>
                <a:spcPct val="115000"/>
              </a:lnSpc>
              <a:spcBef>
                <a:spcPts val="1200"/>
              </a:spcBef>
              <a:spcAft>
                <a:spcPts val="0"/>
              </a:spcAft>
              <a:buNone/>
            </a:pPr>
            <a:endParaRPr sz="1800">
              <a:solidFill>
                <a:srgbClr val="595959"/>
              </a:solidFill>
            </a:endParaRPr>
          </a:p>
          <a:p>
            <a:pPr marL="0" lvl="0" indent="0" algn="l" rtl="0">
              <a:lnSpc>
                <a:spcPct val="115000"/>
              </a:lnSpc>
              <a:spcBef>
                <a:spcPts val="1200"/>
              </a:spcBef>
              <a:spcAft>
                <a:spcPts val="0"/>
              </a:spcAft>
              <a:buNone/>
            </a:pPr>
            <a:endParaRPr sz="1800">
              <a:solidFill>
                <a:srgbClr val="595959"/>
              </a:solidFill>
            </a:endParaRPr>
          </a:p>
          <a:p>
            <a:pPr marL="0" lvl="0" indent="0" algn="l" rtl="0">
              <a:lnSpc>
                <a:spcPct val="115000"/>
              </a:lnSpc>
              <a:spcBef>
                <a:spcPts val="1200"/>
              </a:spcBef>
              <a:spcAft>
                <a:spcPts val="0"/>
              </a:spcAft>
              <a:buNone/>
            </a:pPr>
            <a:endParaRPr sz="1800">
              <a:solidFill>
                <a:srgbClr val="595959"/>
              </a:solidFill>
            </a:endParaRPr>
          </a:p>
          <a:p>
            <a:pPr marL="0" lvl="0" indent="0" algn="l" rtl="0">
              <a:lnSpc>
                <a:spcPct val="115000"/>
              </a:lnSpc>
              <a:spcBef>
                <a:spcPts val="1200"/>
              </a:spcBef>
              <a:spcAft>
                <a:spcPts val="1200"/>
              </a:spcAft>
              <a:buNone/>
            </a:pPr>
            <a:r>
              <a:rPr lang="en-US" sz="1800">
                <a:solidFill>
                  <a:srgbClr val="595959"/>
                </a:solidFill>
              </a:rPr>
              <a:t>After selection, the total size of data becomes 17.1GB</a:t>
            </a:r>
            <a:endParaRPr sz="1800">
              <a:solidFill>
                <a:srgbClr val="595959"/>
              </a:solidFill>
            </a:endParaRPr>
          </a:p>
        </p:txBody>
      </p:sp>
      <p:sp>
        <p:nvSpPr>
          <p:cNvPr id="81" name="Google Shape;81;p4"/>
          <p:cNvSpPr/>
          <p:nvPr/>
        </p:nvSpPr>
        <p:spPr>
          <a:xfrm>
            <a:off x="0" y="5950"/>
            <a:ext cx="9144000" cy="7851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100"/>
              <a:buFont typeface="Arial"/>
              <a:buNone/>
            </a:pPr>
            <a:r>
              <a:rPr lang="en-US" sz="2100" b="1">
                <a:solidFill>
                  <a:schemeClr val="dk1"/>
                </a:solidFill>
              </a:rPr>
              <a:t>Data Cleaning</a:t>
            </a:r>
            <a:endParaRPr sz="1404">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11c05f856dc_0_103"/>
          <p:cNvSpPr txBox="1">
            <a:spLocks noGrp="1"/>
          </p:cNvSpPr>
          <p:nvPr>
            <p:ph type="body" idx="1"/>
          </p:nvPr>
        </p:nvSpPr>
        <p:spPr>
          <a:xfrm>
            <a:off x="212650" y="352194"/>
            <a:ext cx="83139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Future Improvements</a:t>
            </a:r>
            <a:endParaRPr/>
          </a:p>
        </p:txBody>
      </p:sp>
      <p:sp>
        <p:nvSpPr>
          <p:cNvPr id="466" name="Google Shape;466;g11c05f856dc_0_103"/>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30</a:t>
            </a:fld>
            <a:endParaRPr/>
          </a:p>
        </p:txBody>
      </p:sp>
      <p:sp>
        <p:nvSpPr>
          <p:cNvPr id="467" name="Google Shape;467;g11c05f856dc_0_103"/>
          <p:cNvSpPr/>
          <p:nvPr/>
        </p:nvSpPr>
        <p:spPr>
          <a:xfrm>
            <a:off x="0" y="1079456"/>
            <a:ext cx="9144000" cy="8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468" name="Google Shape;468;g11c05f856dc_0_103"/>
          <p:cNvSpPr txBox="1"/>
          <p:nvPr/>
        </p:nvSpPr>
        <p:spPr>
          <a:xfrm>
            <a:off x="212650" y="1202744"/>
            <a:ext cx="8605200" cy="308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4">
                <a:solidFill>
                  <a:schemeClr val="dk1"/>
                </a:solidFill>
              </a:rPr>
              <a:t>In order to yield future outcomes in predicting CPR, we suggest the following things:</a:t>
            </a:r>
            <a:endParaRPr/>
          </a:p>
        </p:txBody>
      </p:sp>
      <p:sp>
        <p:nvSpPr>
          <p:cNvPr id="469" name="Google Shape;469;g11c05f856dc_0_103"/>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 Parameter Selections</a:t>
            </a:r>
            <a:endParaRPr/>
          </a:p>
        </p:txBody>
      </p:sp>
      <p:graphicFrame>
        <p:nvGraphicFramePr>
          <p:cNvPr id="470" name="Google Shape;470;g11c05f856dc_0_103"/>
          <p:cNvGraphicFramePr/>
          <p:nvPr/>
        </p:nvGraphicFramePr>
        <p:xfrm>
          <a:off x="584559" y="2412239"/>
          <a:ext cx="7417425" cy="2230500"/>
        </p:xfrm>
        <a:graphic>
          <a:graphicData uri="http://schemas.openxmlformats.org/drawingml/2006/table">
            <a:tbl>
              <a:tblPr firstRow="1" bandRow="1">
                <a:noFill/>
                <a:tableStyleId>{4908C9C8-10B4-4D66-9701-B3DA44CD4258}</a:tableStyleId>
              </a:tblPr>
              <a:tblGrid>
                <a:gridCol w="939600">
                  <a:extLst>
                    <a:ext uri="{9D8B030D-6E8A-4147-A177-3AD203B41FA5}">
                      <a16:colId xmlns:a16="http://schemas.microsoft.com/office/drawing/2014/main" val="20000"/>
                    </a:ext>
                  </a:extLst>
                </a:gridCol>
                <a:gridCol w="6477825">
                  <a:extLst>
                    <a:ext uri="{9D8B030D-6E8A-4147-A177-3AD203B41FA5}">
                      <a16:colId xmlns:a16="http://schemas.microsoft.com/office/drawing/2014/main" val="20001"/>
                    </a:ext>
                  </a:extLst>
                </a:gridCol>
              </a:tblGrid>
              <a:tr h="446100">
                <a:tc>
                  <a:txBody>
                    <a:bodyPr/>
                    <a:lstStyle/>
                    <a:p>
                      <a:pPr marL="0" marR="0" lvl="0" indent="0" algn="ctr" rtl="0">
                        <a:spcBef>
                          <a:spcPts val="0"/>
                        </a:spcBef>
                        <a:spcAft>
                          <a:spcPts val="0"/>
                        </a:spcAft>
                        <a:buNone/>
                      </a:pPr>
                      <a:r>
                        <a:rPr lang="en-US" sz="1100" b="1">
                          <a:solidFill>
                            <a:srgbClr val="000000"/>
                          </a:solidFill>
                          <a:latin typeface="Calibri"/>
                          <a:ea typeface="Calibri"/>
                          <a:cs typeface="Calibri"/>
                          <a:sym typeface="Calibri"/>
                        </a:rPr>
                        <a:t>1</a:t>
                      </a:r>
                      <a:endParaRPr/>
                    </a:p>
                  </a:txBody>
                  <a:tcPr marL="0" marR="0" marT="0"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100" b="1">
                          <a:solidFill>
                            <a:srgbClr val="000000"/>
                          </a:solidFill>
                          <a:latin typeface="Calibri"/>
                          <a:ea typeface="Calibri"/>
                          <a:cs typeface="Calibri"/>
                          <a:sym typeface="Calibri"/>
                        </a:rPr>
                        <a:t>Incorporate more Macroeconomic Factors</a:t>
                      </a:r>
                      <a:endParaRPr sz="1100" b="1">
                        <a:solidFill>
                          <a:srgbClr val="000000"/>
                        </a:solidFill>
                        <a:latin typeface="Calibri"/>
                        <a:ea typeface="Calibri"/>
                        <a:cs typeface="Calibri"/>
                        <a:sym typeface="Calibri"/>
                      </a:endParaRPr>
                    </a:p>
                  </a:txBody>
                  <a:tcPr marL="0" marR="0" marT="0" marB="0" anchor="ctr">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46100">
                <a:tc>
                  <a:txBody>
                    <a:bodyPr/>
                    <a:lstStyle/>
                    <a:p>
                      <a:pPr marL="0" marR="0" lvl="0" indent="0" algn="ctr" rtl="0">
                        <a:spcBef>
                          <a:spcPts val="0"/>
                        </a:spcBef>
                        <a:spcAft>
                          <a:spcPts val="0"/>
                        </a:spcAft>
                        <a:buNone/>
                      </a:pPr>
                      <a:r>
                        <a:rPr lang="en-US" sz="1100" b="1">
                          <a:solidFill>
                            <a:srgbClr val="000000"/>
                          </a:solidFill>
                          <a:latin typeface="Calibri"/>
                          <a:ea typeface="Calibri"/>
                          <a:cs typeface="Calibri"/>
                          <a:sym typeface="Calibri"/>
                        </a:rPr>
                        <a:t>2</a:t>
                      </a:r>
                      <a:endParaRPr/>
                    </a:p>
                  </a:txBody>
                  <a:tcPr marL="0" marR="0" marT="0"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100" b="1">
                          <a:latin typeface="Calibri"/>
                          <a:ea typeface="Calibri"/>
                          <a:cs typeface="Calibri"/>
                          <a:sym typeface="Calibri"/>
                        </a:rPr>
                        <a:t>Generate Individual Behavior Probability base on their Credit Score, etc. to predict likelihood of prepay</a:t>
                      </a:r>
                      <a:endParaRPr sz="1100" b="1">
                        <a:solidFill>
                          <a:srgbClr val="000000"/>
                        </a:solidFill>
                        <a:latin typeface="Calibri"/>
                        <a:ea typeface="Calibri"/>
                        <a:cs typeface="Calibri"/>
                        <a:sym typeface="Calibri"/>
                      </a:endParaRPr>
                    </a:p>
                  </a:txBody>
                  <a:tcPr marL="0" marR="0" marT="0" marB="0" anchor="ctr">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46100">
                <a:tc>
                  <a:txBody>
                    <a:bodyPr/>
                    <a:lstStyle/>
                    <a:p>
                      <a:pPr marL="0" marR="0" lvl="0" indent="0" algn="ctr" rtl="0">
                        <a:spcBef>
                          <a:spcPts val="0"/>
                        </a:spcBef>
                        <a:spcAft>
                          <a:spcPts val="0"/>
                        </a:spcAft>
                        <a:buNone/>
                      </a:pPr>
                      <a:r>
                        <a:rPr lang="en-US" sz="1100" b="1">
                          <a:solidFill>
                            <a:srgbClr val="000000"/>
                          </a:solidFill>
                          <a:latin typeface="Calibri"/>
                          <a:ea typeface="Calibri"/>
                          <a:cs typeface="Calibri"/>
                          <a:sym typeface="Calibri"/>
                        </a:rPr>
                        <a:t>3</a:t>
                      </a:r>
                      <a:endParaRPr/>
                    </a:p>
                  </a:txBody>
                  <a:tcPr marL="0" marR="0" marT="0"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100" b="1">
                          <a:latin typeface="Calibri"/>
                          <a:ea typeface="Calibri"/>
                          <a:cs typeface="Calibri"/>
                          <a:sym typeface="Calibri"/>
                        </a:rPr>
                        <a:t>Take into account more month to see the bigger picture</a:t>
                      </a:r>
                      <a:endParaRPr/>
                    </a:p>
                  </a:txBody>
                  <a:tcPr marL="0" marR="0" marT="0" marB="0" anchor="ctr">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6100">
                <a:tc>
                  <a:txBody>
                    <a:bodyPr/>
                    <a:lstStyle/>
                    <a:p>
                      <a:pPr marL="0" marR="0" lvl="0" indent="0" algn="ctr" rtl="0">
                        <a:spcBef>
                          <a:spcPts val="0"/>
                        </a:spcBef>
                        <a:spcAft>
                          <a:spcPts val="0"/>
                        </a:spcAft>
                        <a:buNone/>
                      </a:pPr>
                      <a:r>
                        <a:rPr lang="en-US" sz="1100" b="1">
                          <a:solidFill>
                            <a:srgbClr val="000000"/>
                          </a:solidFill>
                          <a:latin typeface="Calibri"/>
                          <a:ea typeface="Calibri"/>
                          <a:cs typeface="Calibri"/>
                          <a:sym typeface="Calibri"/>
                        </a:rPr>
                        <a:t>4</a:t>
                      </a:r>
                      <a:endParaRPr/>
                    </a:p>
                  </a:txBody>
                  <a:tcPr marL="0" marR="0" marT="0" marB="0" anchor="ct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n-US" sz="1100" b="1">
                          <a:solidFill>
                            <a:srgbClr val="000000"/>
                          </a:solidFill>
                          <a:latin typeface="Calibri"/>
                          <a:ea typeface="Calibri"/>
                          <a:cs typeface="Calibri"/>
                          <a:sym typeface="Calibri"/>
                        </a:rPr>
                        <a:t>Tune models with more possible parameters</a:t>
                      </a:r>
                      <a:endParaRPr sz="1100" b="1">
                        <a:solidFill>
                          <a:srgbClr val="000000"/>
                        </a:solidFill>
                        <a:latin typeface="Calibri"/>
                        <a:ea typeface="Calibri"/>
                        <a:cs typeface="Calibri"/>
                        <a:sym typeface="Calibri"/>
                      </a:endParaRPr>
                    </a:p>
                  </a:txBody>
                  <a:tcPr marL="0" marR="0" marT="0" marB="0" anchor="ctr">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46100">
                <a:tc>
                  <a:txBody>
                    <a:bodyPr/>
                    <a:lstStyle/>
                    <a:p>
                      <a:pPr marL="0" marR="0" lvl="0" indent="0" algn="ctr" rtl="0">
                        <a:spcBef>
                          <a:spcPts val="0"/>
                        </a:spcBef>
                        <a:spcAft>
                          <a:spcPts val="0"/>
                        </a:spcAft>
                        <a:buNone/>
                      </a:pPr>
                      <a:r>
                        <a:rPr lang="en-US" sz="1100" b="1">
                          <a:solidFill>
                            <a:srgbClr val="000000"/>
                          </a:solidFill>
                          <a:latin typeface="Calibri"/>
                          <a:ea typeface="Calibri"/>
                          <a:cs typeface="Calibri"/>
                          <a:sym typeface="Calibri"/>
                        </a:rPr>
                        <a:t>5</a:t>
                      </a:r>
                      <a:endParaRPr sz="1100" b="1">
                        <a:solidFill>
                          <a:srgbClr val="000000"/>
                        </a:solidFill>
                        <a:latin typeface="Calibri"/>
                        <a:ea typeface="Calibri"/>
                        <a:cs typeface="Calibri"/>
                        <a:sym typeface="Calibri"/>
                      </a:endParaRPr>
                    </a:p>
                  </a:txBody>
                  <a:tcPr marL="0" marR="0" marT="0" marB="0" anchor="ctr">
                    <a:lnT w="12700" cap="flat" cmpd="sng">
                      <a:solidFill>
                        <a:schemeClr val="dk1"/>
                      </a:solidFill>
                      <a:prstDash val="solid"/>
                      <a:round/>
                      <a:headEnd type="none" w="sm" len="sm"/>
                      <a:tailEnd type="none" w="sm" len="sm"/>
                    </a:lnT>
                  </a:tcPr>
                </a:tc>
                <a:tc>
                  <a:txBody>
                    <a:bodyPr/>
                    <a:lstStyle/>
                    <a:p>
                      <a:pPr marL="0" lvl="0" indent="0" algn="l" rtl="0">
                        <a:spcBef>
                          <a:spcPts val="0"/>
                        </a:spcBef>
                        <a:spcAft>
                          <a:spcPts val="0"/>
                        </a:spcAft>
                        <a:buNone/>
                      </a:pPr>
                      <a:r>
                        <a:rPr lang="en-US" sz="1100" b="1">
                          <a:latin typeface="Calibri"/>
                          <a:ea typeface="Calibri"/>
                          <a:cs typeface="Calibri"/>
                          <a:sym typeface="Calibri"/>
                        </a:rPr>
                        <a:t>Incorporate neural networks with gradient descent</a:t>
                      </a:r>
                      <a:endParaRPr sz="1100" b="1">
                        <a:solidFill>
                          <a:srgbClr val="000000"/>
                        </a:solidFill>
                        <a:latin typeface="Calibri"/>
                        <a:ea typeface="Calibri"/>
                        <a:cs typeface="Calibri"/>
                        <a:sym typeface="Calibri"/>
                      </a:endParaRPr>
                    </a:p>
                  </a:txBody>
                  <a:tcPr marL="0" marR="0" marT="0" marB="0" anchor="ctr">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1bf03b42e9_0_1"/>
          <p:cNvSpPr txBox="1">
            <a:spLocks noGrp="1"/>
          </p:cNvSpPr>
          <p:nvPr>
            <p:ph type="body" idx="1"/>
          </p:nvPr>
        </p:nvSpPr>
        <p:spPr>
          <a:xfrm>
            <a:off x="212650" y="352194"/>
            <a:ext cx="87195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Our thoughts on the Future Trends in the </a:t>
            </a:r>
            <a:r>
              <a:rPr lang="en-US" sz="2100" b="1">
                <a:solidFill>
                  <a:schemeClr val="dk1"/>
                </a:solidFill>
                <a:latin typeface="Arial"/>
                <a:ea typeface="Arial"/>
                <a:cs typeface="Arial"/>
                <a:sym typeface="Arial"/>
              </a:rPr>
              <a:t>Mortgage-Backed Securities </a:t>
            </a:r>
            <a:r>
              <a:rPr lang="en-US" sz="2100" b="1">
                <a:solidFill>
                  <a:schemeClr val="dk1"/>
                </a:solidFill>
              </a:rPr>
              <a:t>Universe</a:t>
            </a:r>
            <a:endParaRPr/>
          </a:p>
        </p:txBody>
      </p:sp>
      <p:sp>
        <p:nvSpPr>
          <p:cNvPr id="477" name="Google Shape;477;g11bf03b42e9_0_1"/>
          <p:cNvSpPr txBox="1">
            <a:spLocks noGrp="1"/>
          </p:cNvSpPr>
          <p:nvPr>
            <p:ph type="sldNum" idx="12"/>
          </p:nvPr>
        </p:nvSpPr>
        <p:spPr>
          <a:xfrm>
            <a:off x="7332043" y="5237962"/>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31</a:t>
            </a:fld>
            <a:endParaRPr/>
          </a:p>
        </p:txBody>
      </p:sp>
      <p:sp>
        <p:nvSpPr>
          <p:cNvPr id="478" name="Google Shape;478;g11bf03b42e9_0_1"/>
          <p:cNvSpPr/>
          <p:nvPr/>
        </p:nvSpPr>
        <p:spPr>
          <a:xfrm>
            <a:off x="1913265" y="2174677"/>
            <a:ext cx="1301400" cy="336300"/>
          </a:xfrm>
          <a:prstGeom prst="rect">
            <a:avLst/>
          </a:prstGeom>
          <a:solidFill>
            <a:srgbClr val="0C0C0C">
              <a:alpha val="5294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479" name="Google Shape;479;g11bf03b42e9_0_1"/>
          <p:cNvSpPr/>
          <p:nvPr/>
        </p:nvSpPr>
        <p:spPr>
          <a:xfrm>
            <a:off x="342899" y="2590014"/>
            <a:ext cx="4851900" cy="246300"/>
          </a:xfrm>
          <a:prstGeom prst="roundRect">
            <a:avLst>
              <a:gd name="adj" fmla="val 0"/>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000" b="1">
                <a:solidFill>
                  <a:schemeClr val="dk1"/>
                </a:solidFill>
              </a:rPr>
              <a:t>30 Year Fixed Mortgage Rates FY 17-22</a:t>
            </a:r>
            <a:endParaRPr sz="1000" b="1">
              <a:solidFill>
                <a:schemeClr val="dk1"/>
              </a:solidFill>
            </a:endParaRPr>
          </a:p>
        </p:txBody>
      </p:sp>
      <p:sp>
        <p:nvSpPr>
          <p:cNvPr id="480" name="Google Shape;480;g11bf03b42e9_0_1"/>
          <p:cNvSpPr txBox="1"/>
          <p:nvPr/>
        </p:nvSpPr>
        <p:spPr>
          <a:xfrm>
            <a:off x="298577" y="1119550"/>
            <a:ext cx="28752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1">
                <a:solidFill>
                  <a:schemeClr val="dk1"/>
                </a:solidFill>
              </a:rPr>
              <a:t>Macroeconomics Influencing Factors</a:t>
            </a:r>
            <a:endParaRPr/>
          </a:p>
        </p:txBody>
      </p:sp>
      <p:sp>
        <p:nvSpPr>
          <p:cNvPr id="481" name="Google Shape;481;g11bf03b42e9_0_1"/>
          <p:cNvSpPr txBox="1"/>
          <p:nvPr/>
        </p:nvSpPr>
        <p:spPr>
          <a:xfrm>
            <a:off x="5462236" y="1119541"/>
            <a:ext cx="3174900" cy="246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dk1"/>
                </a:solidFill>
                <a:latin typeface="Arial"/>
                <a:ea typeface="Arial"/>
                <a:cs typeface="Arial"/>
                <a:sym typeface="Arial"/>
              </a:rPr>
              <a:t>Market Snapshot</a:t>
            </a:r>
            <a:endParaRPr/>
          </a:p>
        </p:txBody>
      </p:sp>
      <p:sp>
        <p:nvSpPr>
          <p:cNvPr id="482" name="Google Shape;482;g11bf03b42e9_0_1"/>
          <p:cNvSpPr/>
          <p:nvPr/>
        </p:nvSpPr>
        <p:spPr>
          <a:xfrm>
            <a:off x="389175" y="1483800"/>
            <a:ext cx="4724100" cy="6342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900" b="1">
                <a:solidFill>
                  <a:schemeClr val="dk1"/>
                </a:solidFill>
              </a:rPr>
              <a:t>Monetary Policy Uncertainties</a:t>
            </a:r>
            <a:r>
              <a:rPr lang="en-US" sz="900" b="1">
                <a:solidFill>
                  <a:schemeClr val="dk1"/>
                </a:solidFill>
                <a:latin typeface="Arial"/>
                <a:ea typeface="Arial"/>
                <a:cs typeface="Arial"/>
                <a:sym typeface="Arial"/>
              </a:rPr>
              <a:t>:</a:t>
            </a:r>
            <a:endParaRPr sz="1400">
              <a:solidFill>
                <a:schemeClr val="dk1"/>
              </a:solidFill>
              <a:latin typeface="Arial"/>
              <a:ea typeface="Arial"/>
              <a:cs typeface="Arial"/>
              <a:sym typeface="Arial"/>
            </a:endParaRPr>
          </a:p>
          <a:p>
            <a:pPr marL="171450" marR="0" lvl="0" indent="-171450" algn="just" rtl="0">
              <a:spcBef>
                <a:spcPts val="0"/>
              </a:spcBef>
              <a:spcAft>
                <a:spcPts val="0"/>
              </a:spcAft>
              <a:buClr>
                <a:schemeClr val="dk1"/>
              </a:buClr>
              <a:buSzPts val="800"/>
              <a:buFont typeface="Arial"/>
              <a:buChar char="•"/>
            </a:pPr>
            <a:r>
              <a:rPr lang="en-US" sz="800">
                <a:solidFill>
                  <a:schemeClr val="dk1"/>
                </a:solidFill>
              </a:rPr>
              <a:t>Quantitative Tightening &amp; Fed reducing the size of the balance sheet </a:t>
            </a:r>
            <a:endParaRPr sz="800">
              <a:solidFill>
                <a:schemeClr val="dk1"/>
              </a:solidFill>
            </a:endParaRPr>
          </a:p>
          <a:p>
            <a:pPr marL="171450" marR="0" lvl="0" indent="-171450" algn="just" rtl="0">
              <a:spcBef>
                <a:spcPts val="0"/>
              </a:spcBef>
              <a:spcAft>
                <a:spcPts val="0"/>
              </a:spcAft>
              <a:buClr>
                <a:schemeClr val="dk1"/>
              </a:buClr>
              <a:buSzPts val="800"/>
              <a:buChar char="•"/>
            </a:pPr>
            <a:r>
              <a:rPr lang="en-US" sz="800">
                <a:solidFill>
                  <a:schemeClr val="dk1"/>
                </a:solidFill>
              </a:rPr>
              <a:t>Economic Uncertainty</a:t>
            </a:r>
            <a:endParaRPr sz="800">
              <a:solidFill>
                <a:schemeClr val="dk1"/>
              </a:solidFill>
            </a:endParaRPr>
          </a:p>
          <a:p>
            <a:pPr marL="171450" marR="0" lvl="0" indent="-171450" algn="just" rtl="0">
              <a:lnSpc>
                <a:spcPct val="100000"/>
              </a:lnSpc>
              <a:spcBef>
                <a:spcPts val="0"/>
              </a:spcBef>
              <a:spcAft>
                <a:spcPts val="0"/>
              </a:spcAft>
              <a:buClr>
                <a:schemeClr val="dk1"/>
              </a:buClr>
              <a:buSzPts val="800"/>
              <a:buChar char="•"/>
            </a:pPr>
            <a:r>
              <a:rPr lang="en-US" sz="800">
                <a:solidFill>
                  <a:schemeClr val="dk1"/>
                </a:solidFill>
              </a:rPr>
              <a:t>Raise the target range for the federal funds rate </a:t>
            </a:r>
            <a:endParaRPr sz="800">
              <a:solidFill>
                <a:schemeClr val="dk1"/>
              </a:solidFill>
            </a:endParaRPr>
          </a:p>
        </p:txBody>
      </p:sp>
      <p:sp>
        <p:nvSpPr>
          <p:cNvPr id="483" name="Google Shape;483;g11bf03b42e9_0_1"/>
          <p:cNvSpPr/>
          <p:nvPr/>
        </p:nvSpPr>
        <p:spPr>
          <a:xfrm>
            <a:off x="320221" y="2174677"/>
            <a:ext cx="1562400" cy="336300"/>
          </a:xfrm>
          <a:prstGeom prst="rect">
            <a:avLst/>
          </a:prstGeom>
          <a:solidFill>
            <a:srgbClr val="0C0C0C">
              <a:alpha val="5294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484" name="Google Shape;484;g11bf03b42e9_0_1"/>
          <p:cNvSpPr txBox="1"/>
          <p:nvPr/>
        </p:nvSpPr>
        <p:spPr>
          <a:xfrm>
            <a:off x="665996" y="2212008"/>
            <a:ext cx="13194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rPr>
              <a:t>Collateralized</a:t>
            </a:r>
            <a:endParaRPr sz="1000">
              <a:solidFill>
                <a:schemeClr val="lt1"/>
              </a:solidFill>
              <a:latin typeface="Arial"/>
              <a:ea typeface="Arial"/>
              <a:cs typeface="Arial"/>
              <a:sym typeface="Arial"/>
            </a:endParaRPr>
          </a:p>
        </p:txBody>
      </p:sp>
      <p:sp>
        <p:nvSpPr>
          <p:cNvPr id="485" name="Google Shape;485;g11bf03b42e9_0_1"/>
          <p:cNvSpPr txBox="1"/>
          <p:nvPr/>
        </p:nvSpPr>
        <p:spPr>
          <a:xfrm>
            <a:off x="2262337" y="2212008"/>
            <a:ext cx="9525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rPr>
              <a:t>Liquidity</a:t>
            </a:r>
            <a:endParaRPr sz="1000">
              <a:solidFill>
                <a:schemeClr val="lt1"/>
              </a:solidFill>
              <a:latin typeface="Arial"/>
              <a:ea typeface="Arial"/>
              <a:cs typeface="Arial"/>
              <a:sym typeface="Arial"/>
            </a:endParaRPr>
          </a:p>
        </p:txBody>
      </p:sp>
      <p:sp>
        <p:nvSpPr>
          <p:cNvPr id="486" name="Google Shape;486;g11bf03b42e9_0_1"/>
          <p:cNvSpPr/>
          <p:nvPr/>
        </p:nvSpPr>
        <p:spPr>
          <a:xfrm>
            <a:off x="3245305" y="2174677"/>
            <a:ext cx="2044800" cy="336300"/>
          </a:xfrm>
          <a:prstGeom prst="rect">
            <a:avLst/>
          </a:prstGeom>
          <a:solidFill>
            <a:srgbClr val="0C0C0C">
              <a:alpha val="5294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487" name="Google Shape;487;g11bf03b42e9_0_1"/>
          <p:cNvSpPr txBox="1"/>
          <p:nvPr/>
        </p:nvSpPr>
        <p:spPr>
          <a:xfrm>
            <a:off x="3529861" y="2219142"/>
            <a:ext cx="1800600" cy="246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rPr>
              <a:t>Risk &amp; Return</a:t>
            </a:r>
            <a:endParaRPr sz="1000">
              <a:solidFill>
                <a:schemeClr val="lt1"/>
              </a:solidFill>
              <a:latin typeface="Arial"/>
              <a:ea typeface="Arial"/>
              <a:cs typeface="Arial"/>
              <a:sym typeface="Arial"/>
            </a:endParaRPr>
          </a:p>
        </p:txBody>
      </p:sp>
      <p:sp>
        <p:nvSpPr>
          <p:cNvPr id="488" name="Google Shape;488;g11bf03b42e9_0_1"/>
          <p:cNvSpPr/>
          <p:nvPr/>
        </p:nvSpPr>
        <p:spPr>
          <a:xfrm>
            <a:off x="5354329" y="1505497"/>
            <a:ext cx="1094700" cy="8568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lt1"/>
                </a:solidFill>
              </a:rPr>
              <a:t>Interest Rate</a:t>
            </a:r>
            <a:endParaRPr sz="1000" b="1">
              <a:solidFill>
                <a:schemeClr val="lt1"/>
              </a:solidFill>
            </a:endParaRPr>
          </a:p>
          <a:p>
            <a:pPr marL="0" marR="0" lvl="0" indent="0" algn="ctr" rtl="0">
              <a:spcBef>
                <a:spcPts val="0"/>
              </a:spcBef>
              <a:spcAft>
                <a:spcPts val="0"/>
              </a:spcAft>
              <a:buNone/>
            </a:pPr>
            <a:r>
              <a:rPr lang="en-US" sz="1000" b="1">
                <a:solidFill>
                  <a:schemeClr val="lt1"/>
                </a:solidFill>
              </a:rPr>
              <a:t>on 15 yr Mortgage</a:t>
            </a:r>
            <a:endParaRPr sz="1000" b="1">
              <a:solidFill>
                <a:schemeClr val="lt1"/>
              </a:solidFill>
            </a:endParaRPr>
          </a:p>
          <a:p>
            <a:pPr marL="0" marR="0" lvl="0" indent="0" algn="ctr" rtl="0">
              <a:spcBef>
                <a:spcPts val="0"/>
              </a:spcBef>
              <a:spcAft>
                <a:spcPts val="0"/>
              </a:spcAft>
              <a:buNone/>
            </a:pPr>
            <a:r>
              <a:rPr lang="en-US" sz="1200" b="1">
                <a:solidFill>
                  <a:srgbClr val="202124"/>
                </a:solidFill>
              </a:rPr>
              <a:t>4.88%</a:t>
            </a:r>
            <a:r>
              <a:rPr lang="en-US" sz="1000" b="1">
                <a:solidFill>
                  <a:schemeClr val="lt1"/>
                </a:solidFill>
              </a:rPr>
              <a:t> </a:t>
            </a:r>
            <a:endParaRPr sz="1000" b="1">
              <a:solidFill>
                <a:schemeClr val="lt1"/>
              </a:solidFill>
              <a:latin typeface="Arial"/>
              <a:ea typeface="Arial"/>
              <a:cs typeface="Arial"/>
              <a:sym typeface="Arial"/>
            </a:endParaRPr>
          </a:p>
        </p:txBody>
      </p:sp>
      <p:sp>
        <p:nvSpPr>
          <p:cNvPr id="489" name="Google Shape;489;g11bf03b42e9_0_1"/>
          <p:cNvSpPr/>
          <p:nvPr/>
        </p:nvSpPr>
        <p:spPr>
          <a:xfrm>
            <a:off x="6529909" y="1522341"/>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Inflation</a:t>
            </a:r>
            <a:endParaRPr sz="1000" b="1">
              <a:solidFill>
                <a:schemeClr val="dk1"/>
              </a:solidFill>
              <a:latin typeface="Arial"/>
              <a:ea typeface="Arial"/>
              <a:cs typeface="Arial"/>
              <a:sym typeface="Arial"/>
            </a:endParaRPr>
          </a:p>
        </p:txBody>
      </p:sp>
      <p:sp>
        <p:nvSpPr>
          <p:cNvPr id="490" name="Google Shape;490;g11bf03b42e9_0_1"/>
          <p:cNvSpPr/>
          <p:nvPr/>
        </p:nvSpPr>
        <p:spPr>
          <a:xfrm>
            <a:off x="6521793" y="1965949"/>
            <a:ext cx="10866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Unemployment</a:t>
            </a:r>
            <a:endParaRPr/>
          </a:p>
        </p:txBody>
      </p:sp>
      <p:sp>
        <p:nvSpPr>
          <p:cNvPr id="491" name="Google Shape;491;g11bf03b42e9_0_1"/>
          <p:cNvSpPr/>
          <p:nvPr/>
        </p:nvSpPr>
        <p:spPr>
          <a:xfrm>
            <a:off x="7689127" y="1523883"/>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8.3%</a:t>
            </a:r>
            <a:endParaRPr sz="1000" b="1">
              <a:solidFill>
                <a:schemeClr val="dk1"/>
              </a:solidFill>
              <a:latin typeface="Arial"/>
              <a:ea typeface="Arial"/>
              <a:cs typeface="Arial"/>
              <a:sym typeface="Arial"/>
            </a:endParaRPr>
          </a:p>
        </p:txBody>
      </p:sp>
      <p:sp>
        <p:nvSpPr>
          <p:cNvPr id="492" name="Google Shape;492;g11bf03b42e9_0_1"/>
          <p:cNvSpPr/>
          <p:nvPr/>
        </p:nvSpPr>
        <p:spPr>
          <a:xfrm>
            <a:off x="7689127" y="1957604"/>
            <a:ext cx="1078200" cy="378000"/>
          </a:xfrm>
          <a:prstGeom prst="rect">
            <a:avLst/>
          </a:prstGeom>
          <a:solidFill>
            <a:srgbClr val="DDDD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000" b="1">
                <a:solidFill>
                  <a:schemeClr val="dk1"/>
                </a:solidFill>
              </a:rPr>
              <a:t>3.6%</a:t>
            </a:r>
            <a:endParaRPr sz="1400">
              <a:solidFill>
                <a:schemeClr val="dk1"/>
              </a:solidFill>
              <a:latin typeface="Arial"/>
              <a:ea typeface="Arial"/>
              <a:cs typeface="Arial"/>
              <a:sym typeface="Arial"/>
            </a:endParaRPr>
          </a:p>
        </p:txBody>
      </p:sp>
      <p:cxnSp>
        <p:nvCxnSpPr>
          <p:cNvPr id="493" name="Google Shape;493;g11bf03b42e9_0_1"/>
          <p:cNvCxnSpPr/>
          <p:nvPr/>
        </p:nvCxnSpPr>
        <p:spPr>
          <a:xfrm rot="10800000" flipH="1">
            <a:off x="5290099" y="2824685"/>
            <a:ext cx="3525600" cy="5700"/>
          </a:xfrm>
          <a:prstGeom prst="straightConnector1">
            <a:avLst/>
          </a:prstGeom>
          <a:noFill/>
          <a:ln w="28575" cap="flat" cmpd="sng">
            <a:solidFill>
              <a:srgbClr val="B43512"/>
            </a:solidFill>
            <a:prstDash val="solid"/>
            <a:miter lim="800000"/>
            <a:headEnd type="none" w="sm" len="sm"/>
            <a:tailEnd type="none" w="sm" len="sm"/>
          </a:ln>
        </p:spPr>
      </p:cxnSp>
      <p:sp>
        <p:nvSpPr>
          <p:cNvPr id="494" name="Google Shape;494;g11bf03b42e9_0_1"/>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Overview</a:t>
            </a:r>
            <a:endParaRPr/>
          </a:p>
        </p:txBody>
      </p:sp>
      <p:grpSp>
        <p:nvGrpSpPr>
          <p:cNvPr id="495" name="Google Shape;495;g11bf03b42e9_0_1"/>
          <p:cNvGrpSpPr/>
          <p:nvPr/>
        </p:nvGrpSpPr>
        <p:grpSpPr>
          <a:xfrm>
            <a:off x="1959581" y="2206386"/>
            <a:ext cx="320703" cy="233202"/>
            <a:chOff x="2355761" y="3309698"/>
            <a:chExt cx="375355" cy="272943"/>
          </a:xfrm>
        </p:grpSpPr>
        <p:sp>
          <p:nvSpPr>
            <p:cNvPr id="496" name="Google Shape;496;g11bf03b42e9_0_1"/>
            <p:cNvSpPr/>
            <p:nvPr/>
          </p:nvSpPr>
          <p:spPr>
            <a:xfrm>
              <a:off x="2646977" y="3328517"/>
              <a:ext cx="42185" cy="85143"/>
            </a:xfrm>
            <a:custGeom>
              <a:avLst/>
              <a:gdLst/>
              <a:ahLst/>
              <a:cxnLst/>
              <a:rect l="l" t="t" r="r" b="b"/>
              <a:pathLst>
                <a:path w="42185" h="85143" extrusionOk="0">
                  <a:moveTo>
                    <a:pt x="29371" y="62479"/>
                  </a:moveTo>
                  <a:cubicBezTo>
                    <a:pt x="29248" y="62528"/>
                    <a:pt x="29111" y="62591"/>
                    <a:pt x="28995" y="62651"/>
                  </a:cubicBezTo>
                  <a:cubicBezTo>
                    <a:pt x="21769" y="66510"/>
                    <a:pt x="12798" y="64529"/>
                    <a:pt x="7874" y="57986"/>
                  </a:cubicBezTo>
                  <a:cubicBezTo>
                    <a:pt x="6397" y="56067"/>
                    <a:pt x="3645" y="55704"/>
                    <a:pt x="1719" y="57177"/>
                  </a:cubicBezTo>
                  <a:cubicBezTo>
                    <a:pt x="-207" y="58648"/>
                    <a:pt x="-569" y="61398"/>
                    <a:pt x="908" y="63318"/>
                  </a:cubicBezTo>
                  <a:cubicBezTo>
                    <a:pt x="4775" y="68635"/>
                    <a:pt x="10647" y="72151"/>
                    <a:pt x="17178" y="73056"/>
                  </a:cubicBezTo>
                  <a:lnTo>
                    <a:pt x="17178" y="80782"/>
                  </a:lnTo>
                  <a:cubicBezTo>
                    <a:pt x="17185" y="83201"/>
                    <a:pt x="19162" y="85154"/>
                    <a:pt x="21588" y="85144"/>
                  </a:cubicBezTo>
                  <a:cubicBezTo>
                    <a:pt x="23999" y="85134"/>
                    <a:pt x="25947" y="83186"/>
                    <a:pt x="25961" y="80782"/>
                  </a:cubicBezTo>
                  <a:lnTo>
                    <a:pt x="25961" y="72768"/>
                  </a:lnTo>
                  <a:cubicBezTo>
                    <a:pt x="28358" y="72333"/>
                    <a:pt x="30689" y="71571"/>
                    <a:pt x="32890" y="70504"/>
                  </a:cubicBezTo>
                  <a:cubicBezTo>
                    <a:pt x="39146" y="67557"/>
                    <a:pt x="42817" y="60954"/>
                    <a:pt x="42006" y="54100"/>
                  </a:cubicBezTo>
                  <a:cubicBezTo>
                    <a:pt x="41246" y="46916"/>
                    <a:pt x="36272" y="40871"/>
                    <a:pt x="29364" y="38713"/>
                  </a:cubicBezTo>
                  <a:cubicBezTo>
                    <a:pt x="29364" y="38713"/>
                    <a:pt x="22247" y="36594"/>
                    <a:pt x="15223" y="34524"/>
                  </a:cubicBezTo>
                  <a:cubicBezTo>
                    <a:pt x="9829" y="32930"/>
                    <a:pt x="9112" y="30109"/>
                    <a:pt x="9141" y="27295"/>
                  </a:cubicBezTo>
                  <a:cubicBezTo>
                    <a:pt x="9076" y="25477"/>
                    <a:pt x="9814" y="23721"/>
                    <a:pt x="11161" y="22496"/>
                  </a:cubicBezTo>
                  <a:cubicBezTo>
                    <a:pt x="14209" y="20468"/>
                    <a:pt x="17873" y="19554"/>
                    <a:pt x="21515" y="19908"/>
                  </a:cubicBezTo>
                  <a:cubicBezTo>
                    <a:pt x="26844" y="19561"/>
                    <a:pt x="31754" y="22757"/>
                    <a:pt x="33585" y="27753"/>
                  </a:cubicBezTo>
                  <a:cubicBezTo>
                    <a:pt x="34273" y="30071"/>
                    <a:pt x="36713" y="31393"/>
                    <a:pt x="39038" y="30705"/>
                  </a:cubicBezTo>
                  <a:cubicBezTo>
                    <a:pt x="41355" y="30021"/>
                    <a:pt x="42680" y="27606"/>
                    <a:pt x="42014" y="25296"/>
                  </a:cubicBezTo>
                  <a:cubicBezTo>
                    <a:pt x="39588" y="18134"/>
                    <a:pt x="33426" y="12869"/>
                    <a:pt x="25961" y="11579"/>
                  </a:cubicBezTo>
                  <a:lnTo>
                    <a:pt x="25961" y="4397"/>
                  </a:lnTo>
                  <a:cubicBezTo>
                    <a:pt x="25968" y="1979"/>
                    <a:pt x="24013" y="10"/>
                    <a:pt x="21588" y="0"/>
                  </a:cubicBezTo>
                  <a:cubicBezTo>
                    <a:pt x="19162" y="-10"/>
                    <a:pt x="17185" y="1943"/>
                    <a:pt x="17178" y="4362"/>
                  </a:cubicBezTo>
                  <a:cubicBezTo>
                    <a:pt x="17178" y="4373"/>
                    <a:pt x="17178" y="4385"/>
                    <a:pt x="17178" y="4397"/>
                  </a:cubicBezTo>
                  <a:lnTo>
                    <a:pt x="17178" y="11396"/>
                  </a:lnTo>
                  <a:cubicBezTo>
                    <a:pt x="12870" y="11639"/>
                    <a:pt x="8743" y="13217"/>
                    <a:pt x="5376" y="15909"/>
                  </a:cubicBezTo>
                  <a:cubicBezTo>
                    <a:pt x="2132" y="18763"/>
                    <a:pt x="300" y="22887"/>
                    <a:pt x="365" y="27200"/>
                  </a:cubicBezTo>
                  <a:cubicBezTo>
                    <a:pt x="11" y="34775"/>
                    <a:pt x="5274" y="41464"/>
                    <a:pt x="12732" y="42923"/>
                  </a:cubicBezTo>
                  <a:cubicBezTo>
                    <a:pt x="19741" y="44989"/>
                    <a:pt x="26844" y="47105"/>
                    <a:pt x="26888" y="47119"/>
                  </a:cubicBezTo>
                  <a:cubicBezTo>
                    <a:pt x="30363" y="48242"/>
                    <a:pt x="32847" y="51283"/>
                    <a:pt x="33260" y="54898"/>
                  </a:cubicBezTo>
                  <a:cubicBezTo>
                    <a:pt x="33788" y="58005"/>
                    <a:pt x="32203" y="61088"/>
                    <a:pt x="29371" y="62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497" name="Google Shape;497;g11bf03b42e9_0_1"/>
            <p:cNvSpPr/>
            <p:nvPr/>
          </p:nvSpPr>
          <p:spPr>
            <a:xfrm>
              <a:off x="2355761" y="3309698"/>
              <a:ext cx="375355" cy="272943"/>
            </a:xfrm>
            <a:custGeom>
              <a:avLst/>
              <a:gdLst/>
              <a:ahLst/>
              <a:cxnLst/>
              <a:rect l="l" t="t" r="r" b="b"/>
              <a:pathLst>
                <a:path w="375355" h="272943" extrusionOk="0">
                  <a:moveTo>
                    <a:pt x="375355" y="62878"/>
                  </a:moveTo>
                  <a:cubicBezTo>
                    <a:pt x="375370" y="28171"/>
                    <a:pt x="347175" y="20"/>
                    <a:pt x="312376" y="0"/>
                  </a:cubicBezTo>
                  <a:cubicBezTo>
                    <a:pt x="279257" y="-19"/>
                    <a:pt x="251772" y="25543"/>
                    <a:pt x="249484" y="58498"/>
                  </a:cubicBezTo>
                  <a:lnTo>
                    <a:pt x="57078" y="58498"/>
                  </a:lnTo>
                  <a:cubicBezTo>
                    <a:pt x="43632" y="58513"/>
                    <a:pt x="32735" y="69379"/>
                    <a:pt x="32720" y="82789"/>
                  </a:cubicBezTo>
                  <a:lnTo>
                    <a:pt x="32720" y="235472"/>
                  </a:lnTo>
                  <a:lnTo>
                    <a:pt x="4388" y="235472"/>
                  </a:lnTo>
                  <a:cubicBezTo>
                    <a:pt x="1969" y="235472"/>
                    <a:pt x="0" y="237429"/>
                    <a:pt x="0" y="239848"/>
                  </a:cubicBezTo>
                  <a:cubicBezTo>
                    <a:pt x="0" y="239848"/>
                    <a:pt x="0" y="239848"/>
                    <a:pt x="0" y="239848"/>
                  </a:cubicBezTo>
                  <a:cubicBezTo>
                    <a:pt x="22" y="258118"/>
                    <a:pt x="14865" y="272922"/>
                    <a:pt x="33184" y="272944"/>
                  </a:cubicBezTo>
                  <a:lnTo>
                    <a:pt x="316235" y="272944"/>
                  </a:lnTo>
                  <a:cubicBezTo>
                    <a:pt x="334554" y="272922"/>
                    <a:pt x="349398" y="258118"/>
                    <a:pt x="349419" y="239848"/>
                  </a:cubicBezTo>
                  <a:cubicBezTo>
                    <a:pt x="349419" y="237429"/>
                    <a:pt x="347457" y="235472"/>
                    <a:pt x="345031" y="235472"/>
                  </a:cubicBezTo>
                  <a:cubicBezTo>
                    <a:pt x="345031" y="235472"/>
                    <a:pt x="345031" y="235472"/>
                    <a:pt x="345031" y="235472"/>
                  </a:cubicBezTo>
                  <a:lnTo>
                    <a:pt x="316699" y="235472"/>
                  </a:lnTo>
                  <a:lnTo>
                    <a:pt x="316699" y="125529"/>
                  </a:lnTo>
                  <a:cubicBezTo>
                    <a:pt x="349694" y="123217"/>
                    <a:pt x="375297" y="95871"/>
                    <a:pt x="375355" y="62878"/>
                  </a:cubicBezTo>
                  <a:close/>
                  <a:moveTo>
                    <a:pt x="312304" y="8757"/>
                  </a:moveTo>
                  <a:cubicBezTo>
                    <a:pt x="342273" y="8755"/>
                    <a:pt x="366572" y="32985"/>
                    <a:pt x="366572" y="62874"/>
                  </a:cubicBezTo>
                  <a:cubicBezTo>
                    <a:pt x="366572" y="92763"/>
                    <a:pt x="342280" y="116995"/>
                    <a:pt x="312311" y="116996"/>
                  </a:cubicBezTo>
                  <a:cubicBezTo>
                    <a:pt x="282342" y="116996"/>
                    <a:pt x="258042" y="92767"/>
                    <a:pt x="258042" y="62878"/>
                  </a:cubicBezTo>
                  <a:cubicBezTo>
                    <a:pt x="258079" y="33002"/>
                    <a:pt x="282349" y="8791"/>
                    <a:pt x="312304" y="8757"/>
                  </a:cubicBezTo>
                  <a:close/>
                  <a:moveTo>
                    <a:pt x="316235" y="264184"/>
                  </a:moveTo>
                  <a:lnTo>
                    <a:pt x="33184" y="264184"/>
                  </a:lnTo>
                  <a:cubicBezTo>
                    <a:pt x="21403" y="264170"/>
                    <a:pt x="11310" y="255779"/>
                    <a:pt x="9174" y="244224"/>
                  </a:cubicBezTo>
                  <a:lnTo>
                    <a:pt x="127855" y="244224"/>
                  </a:lnTo>
                  <a:cubicBezTo>
                    <a:pt x="128529" y="244232"/>
                    <a:pt x="129137" y="244614"/>
                    <a:pt x="129419" y="245221"/>
                  </a:cubicBezTo>
                  <a:cubicBezTo>
                    <a:pt x="131157" y="248897"/>
                    <a:pt x="134864" y="251251"/>
                    <a:pt x="138941" y="251258"/>
                  </a:cubicBezTo>
                  <a:lnTo>
                    <a:pt x="210283" y="251258"/>
                  </a:lnTo>
                  <a:cubicBezTo>
                    <a:pt x="214360" y="251251"/>
                    <a:pt x="218059" y="248897"/>
                    <a:pt x="219797" y="245221"/>
                  </a:cubicBezTo>
                  <a:lnTo>
                    <a:pt x="219797" y="245214"/>
                  </a:lnTo>
                  <a:cubicBezTo>
                    <a:pt x="220087" y="244614"/>
                    <a:pt x="220695" y="244232"/>
                    <a:pt x="221361" y="244224"/>
                  </a:cubicBezTo>
                  <a:lnTo>
                    <a:pt x="340245" y="244224"/>
                  </a:lnTo>
                  <a:cubicBezTo>
                    <a:pt x="338109" y="255779"/>
                    <a:pt x="328016" y="264170"/>
                    <a:pt x="316235" y="264184"/>
                  </a:cubicBezTo>
                  <a:close/>
                  <a:moveTo>
                    <a:pt x="221361" y="235472"/>
                  </a:moveTo>
                  <a:cubicBezTo>
                    <a:pt x="217285" y="235479"/>
                    <a:pt x="213578" y="237826"/>
                    <a:pt x="211847" y="241509"/>
                  </a:cubicBezTo>
                  <a:cubicBezTo>
                    <a:pt x="211557" y="242116"/>
                    <a:pt x="210949" y="242498"/>
                    <a:pt x="210283" y="242506"/>
                  </a:cubicBezTo>
                  <a:lnTo>
                    <a:pt x="138941" y="242506"/>
                  </a:lnTo>
                  <a:cubicBezTo>
                    <a:pt x="138268" y="242498"/>
                    <a:pt x="137659" y="242116"/>
                    <a:pt x="137377" y="241509"/>
                  </a:cubicBezTo>
                  <a:cubicBezTo>
                    <a:pt x="135639" y="237833"/>
                    <a:pt x="131932" y="235479"/>
                    <a:pt x="127855" y="235472"/>
                  </a:cubicBezTo>
                  <a:lnTo>
                    <a:pt x="41503" y="235472"/>
                  </a:lnTo>
                  <a:lnTo>
                    <a:pt x="41503" y="82789"/>
                  </a:lnTo>
                  <a:cubicBezTo>
                    <a:pt x="41511" y="74215"/>
                    <a:pt x="48483" y="67266"/>
                    <a:pt x="57078" y="67257"/>
                  </a:cubicBezTo>
                  <a:lnTo>
                    <a:pt x="249484" y="67257"/>
                  </a:lnTo>
                  <a:cubicBezTo>
                    <a:pt x="251707" y="98478"/>
                    <a:pt x="276607" y="123317"/>
                    <a:pt x="307916" y="125529"/>
                  </a:cubicBezTo>
                  <a:lnTo>
                    <a:pt x="307916" y="23547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498" name="Google Shape;498;g11bf03b42e9_0_1"/>
            <p:cNvSpPr/>
            <p:nvPr/>
          </p:nvSpPr>
          <p:spPr>
            <a:xfrm>
              <a:off x="2445755" y="3391305"/>
              <a:ext cx="109410" cy="79532"/>
            </a:xfrm>
            <a:custGeom>
              <a:avLst/>
              <a:gdLst/>
              <a:ahLst/>
              <a:cxnLst/>
              <a:rect l="l" t="t" r="r" b="b"/>
              <a:pathLst>
                <a:path w="109410" h="79532" extrusionOk="0">
                  <a:moveTo>
                    <a:pt x="109341" y="8569"/>
                  </a:moveTo>
                  <a:cubicBezTo>
                    <a:pt x="109232" y="8019"/>
                    <a:pt x="109022" y="7495"/>
                    <a:pt x="108718" y="7024"/>
                  </a:cubicBezTo>
                  <a:lnTo>
                    <a:pt x="108703" y="6982"/>
                  </a:lnTo>
                  <a:lnTo>
                    <a:pt x="108638" y="6915"/>
                  </a:lnTo>
                  <a:cubicBezTo>
                    <a:pt x="108334" y="6468"/>
                    <a:pt x="107950" y="6080"/>
                    <a:pt x="107501" y="5772"/>
                  </a:cubicBezTo>
                  <a:cubicBezTo>
                    <a:pt x="107031" y="5445"/>
                    <a:pt x="106495" y="5216"/>
                    <a:pt x="105923" y="5099"/>
                  </a:cubicBezTo>
                  <a:lnTo>
                    <a:pt x="81833" y="92"/>
                  </a:lnTo>
                  <a:cubicBezTo>
                    <a:pt x="79458" y="-399"/>
                    <a:pt x="77134" y="1124"/>
                    <a:pt x="76642" y="3493"/>
                  </a:cubicBezTo>
                  <a:cubicBezTo>
                    <a:pt x="76157" y="5857"/>
                    <a:pt x="77677" y="8173"/>
                    <a:pt x="80045" y="8667"/>
                  </a:cubicBezTo>
                  <a:lnTo>
                    <a:pt x="93759" y="11517"/>
                  </a:lnTo>
                  <a:lnTo>
                    <a:pt x="1984" y="71490"/>
                  </a:lnTo>
                  <a:cubicBezTo>
                    <a:pt x="-44" y="72812"/>
                    <a:pt x="-609" y="75527"/>
                    <a:pt x="716" y="77549"/>
                  </a:cubicBezTo>
                  <a:cubicBezTo>
                    <a:pt x="2049" y="79578"/>
                    <a:pt x="4771" y="80141"/>
                    <a:pt x="6798" y="78813"/>
                  </a:cubicBezTo>
                  <a:lnTo>
                    <a:pt x="98574" y="18840"/>
                  </a:lnTo>
                  <a:lnTo>
                    <a:pt x="95714" y="32521"/>
                  </a:lnTo>
                  <a:cubicBezTo>
                    <a:pt x="95221" y="34889"/>
                    <a:pt x="96749" y="37208"/>
                    <a:pt x="99117" y="37701"/>
                  </a:cubicBezTo>
                  <a:cubicBezTo>
                    <a:pt x="99117" y="37701"/>
                    <a:pt x="99117" y="37701"/>
                    <a:pt x="99124" y="37701"/>
                  </a:cubicBezTo>
                  <a:cubicBezTo>
                    <a:pt x="99414" y="37761"/>
                    <a:pt x="99718" y="37792"/>
                    <a:pt x="100022" y="37792"/>
                  </a:cubicBezTo>
                  <a:cubicBezTo>
                    <a:pt x="102100" y="37789"/>
                    <a:pt x="103888" y="36334"/>
                    <a:pt x="104316" y="34305"/>
                  </a:cubicBezTo>
                  <a:lnTo>
                    <a:pt x="109333" y="10275"/>
                  </a:lnTo>
                  <a:cubicBezTo>
                    <a:pt x="109341" y="10236"/>
                    <a:pt x="109326" y="10197"/>
                    <a:pt x="109333" y="10155"/>
                  </a:cubicBezTo>
                  <a:cubicBezTo>
                    <a:pt x="109435" y="9631"/>
                    <a:pt x="109435" y="9094"/>
                    <a:pt x="109341" y="8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499" name="Google Shape;499;g11bf03b42e9_0_1"/>
            <p:cNvSpPr/>
            <p:nvPr/>
          </p:nvSpPr>
          <p:spPr>
            <a:xfrm>
              <a:off x="2444604" y="3485824"/>
              <a:ext cx="48208" cy="48072"/>
            </a:xfrm>
            <a:custGeom>
              <a:avLst/>
              <a:gdLst/>
              <a:ahLst/>
              <a:cxnLst/>
              <a:rect l="l" t="t" r="r" b="b"/>
              <a:pathLst>
                <a:path w="48208" h="48072" extrusionOk="0">
                  <a:moveTo>
                    <a:pt x="43820" y="0"/>
                  </a:moveTo>
                  <a:lnTo>
                    <a:pt x="4395" y="0"/>
                  </a:lnTo>
                  <a:cubicBezTo>
                    <a:pt x="1969" y="0"/>
                    <a:pt x="0" y="1957"/>
                    <a:pt x="0" y="4376"/>
                  </a:cubicBezTo>
                  <a:lnTo>
                    <a:pt x="0" y="43696"/>
                  </a:lnTo>
                  <a:cubicBezTo>
                    <a:pt x="0" y="46116"/>
                    <a:pt x="1969" y="48073"/>
                    <a:pt x="4395" y="48073"/>
                  </a:cubicBezTo>
                  <a:lnTo>
                    <a:pt x="43820" y="48073"/>
                  </a:lnTo>
                  <a:cubicBezTo>
                    <a:pt x="46246" y="48073"/>
                    <a:pt x="48208" y="46116"/>
                    <a:pt x="48208" y="43696"/>
                  </a:cubicBezTo>
                  <a:lnTo>
                    <a:pt x="48208" y="4376"/>
                  </a:lnTo>
                  <a:cubicBezTo>
                    <a:pt x="48208" y="1957"/>
                    <a:pt x="46246" y="0"/>
                    <a:pt x="43820" y="0"/>
                  </a:cubicBezTo>
                  <a:close/>
                  <a:moveTo>
                    <a:pt x="39425" y="39313"/>
                  </a:moveTo>
                  <a:lnTo>
                    <a:pt x="8783" y="39313"/>
                  </a:lnTo>
                  <a:lnTo>
                    <a:pt x="8783" y="8752"/>
                  </a:lnTo>
                  <a:lnTo>
                    <a:pt x="39425" y="875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500" name="Google Shape;500;g11bf03b42e9_0_1"/>
            <p:cNvSpPr/>
            <p:nvPr/>
          </p:nvSpPr>
          <p:spPr>
            <a:xfrm>
              <a:off x="2504426" y="3455675"/>
              <a:ext cx="48208" cy="78221"/>
            </a:xfrm>
            <a:custGeom>
              <a:avLst/>
              <a:gdLst/>
              <a:ahLst/>
              <a:cxnLst/>
              <a:rect l="l" t="t" r="r" b="b"/>
              <a:pathLst>
                <a:path w="48208" h="78221" extrusionOk="0">
                  <a:moveTo>
                    <a:pt x="43820" y="0"/>
                  </a:moveTo>
                  <a:lnTo>
                    <a:pt x="4388" y="0"/>
                  </a:lnTo>
                  <a:cubicBezTo>
                    <a:pt x="1962" y="0"/>
                    <a:pt x="0" y="1957"/>
                    <a:pt x="0" y="4376"/>
                  </a:cubicBezTo>
                  <a:lnTo>
                    <a:pt x="0" y="73846"/>
                  </a:lnTo>
                  <a:cubicBezTo>
                    <a:pt x="0" y="76265"/>
                    <a:pt x="1962" y="78222"/>
                    <a:pt x="4388" y="78222"/>
                  </a:cubicBezTo>
                  <a:lnTo>
                    <a:pt x="43820" y="78222"/>
                  </a:lnTo>
                  <a:cubicBezTo>
                    <a:pt x="46239" y="78222"/>
                    <a:pt x="48208" y="76265"/>
                    <a:pt x="48208" y="73846"/>
                  </a:cubicBezTo>
                  <a:lnTo>
                    <a:pt x="48208" y="4376"/>
                  </a:lnTo>
                  <a:cubicBezTo>
                    <a:pt x="48208" y="1957"/>
                    <a:pt x="46239" y="0"/>
                    <a:pt x="43820" y="0"/>
                  </a:cubicBezTo>
                  <a:close/>
                  <a:moveTo>
                    <a:pt x="39425" y="69462"/>
                  </a:moveTo>
                  <a:lnTo>
                    <a:pt x="8783" y="69462"/>
                  </a:lnTo>
                  <a:lnTo>
                    <a:pt x="8783" y="8759"/>
                  </a:lnTo>
                  <a:lnTo>
                    <a:pt x="39425" y="875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sp>
          <p:nvSpPr>
            <p:cNvPr id="501" name="Google Shape;501;g11bf03b42e9_0_1"/>
            <p:cNvSpPr/>
            <p:nvPr/>
          </p:nvSpPr>
          <p:spPr>
            <a:xfrm>
              <a:off x="2564241" y="3423580"/>
              <a:ext cx="48208" cy="110317"/>
            </a:xfrm>
            <a:custGeom>
              <a:avLst/>
              <a:gdLst/>
              <a:ahLst/>
              <a:cxnLst/>
              <a:rect l="l" t="t" r="r" b="b"/>
              <a:pathLst>
                <a:path w="48208" h="110317" extrusionOk="0">
                  <a:moveTo>
                    <a:pt x="43820" y="0"/>
                  </a:moveTo>
                  <a:lnTo>
                    <a:pt x="4395" y="0"/>
                  </a:lnTo>
                  <a:cubicBezTo>
                    <a:pt x="1969" y="-1"/>
                    <a:pt x="0" y="1961"/>
                    <a:pt x="0" y="4379"/>
                  </a:cubicBezTo>
                  <a:lnTo>
                    <a:pt x="0" y="105941"/>
                  </a:lnTo>
                  <a:cubicBezTo>
                    <a:pt x="0" y="108360"/>
                    <a:pt x="1969" y="110317"/>
                    <a:pt x="4395" y="110317"/>
                  </a:cubicBezTo>
                  <a:lnTo>
                    <a:pt x="43820" y="110317"/>
                  </a:lnTo>
                  <a:cubicBezTo>
                    <a:pt x="46239" y="110317"/>
                    <a:pt x="48208" y="108360"/>
                    <a:pt x="48208" y="105941"/>
                  </a:cubicBezTo>
                  <a:lnTo>
                    <a:pt x="48208" y="4379"/>
                  </a:lnTo>
                  <a:cubicBezTo>
                    <a:pt x="48208" y="1961"/>
                    <a:pt x="46246" y="1"/>
                    <a:pt x="43820" y="0"/>
                  </a:cubicBezTo>
                  <a:close/>
                  <a:moveTo>
                    <a:pt x="39425" y="101558"/>
                  </a:moveTo>
                  <a:lnTo>
                    <a:pt x="8783" y="101558"/>
                  </a:lnTo>
                  <a:lnTo>
                    <a:pt x="8783" y="8759"/>
                  </a:lnTo>
                  <a:lnTo>
                    <a:pt x="39425" y="875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1" i="0" u="none" strike="noStrike" cap="none">
                <a:solidFill>
                  <a:schemeClr val="lt1"/>
                </a:solidFill>
                <a:latin typeface="Arial"/>
                <a:ea typeface="Arial"/>
                <a:cs typeface="Arial"/>
                <a:sym typeface="Arial"/>
              </a:endParaRPr>
            </a:p>
          </p:txBody>
        </p:sp>
      </p:grpSp>
      <p:grpSp>
        <p:nvGrpSpPr>
          <p:cNvPr id="502" name="Google Shape;502;g11bf03b42e9_0_1"/>
          <p:cNvGrpSpPr/>
          <p:nvPr/>
        </p:nvGrpSpPr>
        <p:grpSpPr>
          <a:xfrm>
            <a:off x="3304021" y="2233637"/>
            <a:ext cx="240391" cy="205987"/>
            <a:chOff x="7373056" y="4677246"/>
            <a:chExt cx="297073" cy="254556"/>
          </a:xfrm>
        </p:grpSpPr>
        <p:sp>
          <p:nvSpPr>
            <p:cNvPr id="503" name="Google Shape;503;g11bf03b42e9_0_1"/>
            <p:cNvSpPr/>
            <p:nvPr/>
          </p:nvSpPr>
          <p:spPr>
            <a:xfrm>
              <a:off x="7373056" y="4677246"/>
              <a:ext cx="297073" cy="254556"/>
            </a:xfrm>
            <a:custGeom>
              <a:avLst/>
              <a:gdLst/>
              <a:ahLst/>
              <a:cxnLst/>
              <a:rect l="l" t="t" r="r" b="b"/>
              <a:pathLst>
                <a:path w="297073" h="254556" extrusionOk="0">
                  <a:moveTo>
                    <a:pt x="284895" y="27068"/>
                  </a:moveTo>
                  <a:lnTo>
                    <a:pt x="254779" y="27068"/>
                  </a:lnTo>
                  <a:lnTo>
                    <a:pt x="254779" y="19958"/>
                  </a:lnTo>
                  <a:cubicBezTo>
                    <a:pt x="254779" y="8936"/>
                    <a:pt x="245810" y="0"/>
                    <a:pt x="234799" y="0"/>
                  </a:cubicBezTo>
                  <a:cubicBezTo>
                    <a:pt x="223715" y="0"/>
                    <a:pt x="214745" y="8936"/>
                    <a:pt x="214745" y="19958"/>
                  </a:cubicBezTo>
                  <a:lnTo>
                    <a:pt x="214745" y="27068"/>
                  </a:lnTo>
                  <a:lnTo>
                    <a:pt x="82357" y="27068"/>
                  </a:lnTo>
                  <a:lnTo>
                    <a:pt x="82357" y="19958"/>
                  </a:lnTo>
                  <a:cubicBezTo>
                    <a:pt x="82357" y="8936"/>
                    <a:pt x="73395" y="0"/>
                    <a:pt x="62333" y="0"/>
                  </a:cubicBezTo>
                  <a:cubicBezTo>
                    <a:pt x="51278" y="0"/>
                    <a:pt x="42316" y="8936"/>
                    <a:pt x="42316" y="19958"/>
                  </a:cubicBezTo>
                  <a:lnTo>
                    <a:pt x="42316" y="27068"/>
                  </a:lnTo>
                  <a:lnTo>
                    <a:pt x="12171" y="27068"/>
                  </a:lnTo>
                  <a:cubicBezTo>
                    <a:pt x="5454" y="27075"/>
                    <a:pt x="7" y="32507"/>
                    <a:pt x="0" y="39203"/>
                  </a:cubicBezTo>
                  <a:lnTo>
                    <a:pt x="0" y="242414"/>
                  </a:lnTo>
                  <a:cubicBezTo>
                    <a:pt x="7" y="249118"/>
                    <a:pt x="5454" y="254549"/>
                    <a:pt x="12171" y="254556"/>
                  </a:cubicBezTo>
                  <a:lnTo>
                    <a:pt x="284895" y="254556"/>
                  </a:lnTo>
                  <a:cubicBezTo>
                    <a:pt x="291677" y="254549"/>
                    <a:pt x="297073" y="249118"/>
                    <a:pt x="297073" y="242414"/>
                  </a:cubicBezTo>
                  <a:lnTo>
                    <a:pt x="297073" y="39203"/>
                  </a:lnTo>
                  <a:cubicBezTo>
                    <a:pt x="297073" y="32507"/>
                    <a:pt x="291677" y="27075"/>
                    <a:pt x="284895" y="27068"/>
                  </a:cubicBezTo>
                  <a:close/>
                  <a:moveTo>
                    <a:pt x="223569" y="19958"/>
                  </a:moveTo>
                  <a:cubicBezTo>
                    <a:pt x="223642" y="13807"/>
                    <a:pt x="228600" y="8827"/>
                    <a:pt x="234799" y="8841"/>
                  </a:cubicBezTo>
                  <a:cubicBezTo>
                    <a:pt x="240924" y="8863"/>
                    <a:pt x="245956" y="13829"/>
                    <a:pt x="245956" y="19958"/>
                  </a:cubicBezTo>
                  <a:lnTo>
                    <a:pt x="245956" y="38934"/>
                  </a:lnTo>
                  <a:cubicBezTo>
                    <a:pt x="245956" y="45085"/>
                    <a:pt x="240924" y="50065"/>
                    <a:pt x="234726" y="50050"/>
                  </a:cubicBezTo>
                  <a:cubicBezTo>
                    <a:pt x="228600" y="50029"/>
                    <a:pt x="223642" y="45063"/>
                    <a:pt x="223569" y="38934"/>
                  </a:cubicBezTo>
                  <a:lnTo>
                    <a:pt x="223569" y="19958"/>
                  </a:lnTo>
                  <a:close/>
                  <a:moveTo>
                    <a:pt x="51154" y="19958"/>
                  </a:moveTo>
                  <a:cubicBezTo>
                    <a:pt x="51176" y="13807"/>
                    <a:pt x="56193" y="8827"/>
                    <a:pt x="62362" y="8841"/>
                  </a:cubicBezTo>
                  <a:cubicBezTo>
                    <a:pt x="68517" y="8863"/>
                    <a:pt x="73497" y="13829"/>
                    <a:pt x="73512" y="19958"/>
                  </a:cubicBezTo>
                  <a:lnTo>
                    <a:pt x="73512" y="38934"/>
                  </a:lnTo>
                  <a:cubicBezTo>
                    <a:pt x="73497" y="45085"/>
                    <a:pt x="68480" y="50065"/>
                    <a:pt x="62304" y="50050"/>
                  </a:cubicBezTo>
                  <a:cubicBezTo>
                    <a:pt x="56156" y="50029"/>
                    <a:pt x="51176" y="45063"/>
                    <a:pt x="51154" y="38934"/>
                  </a:cubicBezTo>
                  <a:lnTo>
                    <a:pt x="51154" y="19958"/>
                  </a:lnTo>
                  <a:close/>
                  <a:moveTo>
                    <a:pt x="8845" y="39203"/>
                  </a:moveTo>
                  <a:cubicBezTo>
                    <a:pt x="8845" y="37371"/>
                    <a:pt x="10340" y="35887"/>
                    <a:pt x="12171" y="35887"/>
                  </a:cubicBezTo>
                  <a:lnTo>
                    <a:pt x="42316" y="35887"/>
                  </a:lnTo>
                  <a:lnTo>
                    <a:pt x="42316" y="38934"/>
                  </a:lnTo>
                  <a:cubicBezTo>
                    <a:pt x="42316" y="49956"/>
                    <a:pt x="51278" y="58891"/>
                    <a:pt x="62333" y="58891"/>
                  </a:cubicBezTo>
                  <a:cubicBezTo>
                    <a:pt x="73395" y="58891"/>
                    <a:pt x="82357" y="49956"/>
                    <a:pt x="82357" y="38934"/>
                  </a:cubicBezTo>
                  <a:lnTo>
                    <a:pt x="82357" y="35887"/>
                  </a:lnTo>
                  <a:lnTo>
                    <a:pt x="214745" y="35887"/>
                  </a:lnTo>
                  <a:lnTo>
                    <a:pt x="214745" y="38934"/>
                  </a:lnTo>
                  <a:cubicBezTo>
                    <a:pt x="214745" y="49956"/>
                    <a:pt x="223715" y="58891"/>
                    <a:pt x="234799" y="58891"/>
                  </a:cubicBezTo>
                  <a:cubicBezTo>
                    <a:pt x="245810" y="58891"/>
                    <a:pt x="254779" y="49956"/>
                    <a:pt x="254779" y="38934"/>
                  </a:cubicBezTo>
                  <a:lnTo>
                    <a:pt x="254779" y="35887"/>
                  </a:lnTo>
                  <a:lnTo>
                    <a:pt x="284895" y="35887"/>
                  </a:lnTo>
                  <a:cubicBezTo>
                    <a:pt x="286791" y="35887"/>
                    <a:pt x="288250" y="37371"/>
                    <a:pt x="288250" y="39203"/>
                  </a:cubicBezTo>
                  <a:lnTo>
                    <a:pt x="288250" y="77148"/>
                  </a:lnTo>
                  <a:lnTo>
                    <a:pt x="8845" y="77148"/>
                  </a:lnTo>
                  <a:close/>
                  <a:moveTo>
                    <a:pt x="288250" y="242414"/>
                  </a:moveTo>
                  <a:cubicBezTo>
                    <a:pt x="288250" y="244247"/>
                    <a:pt x="286791" y="245737"/>
                    <a:pt x="284895" y="245737"/>
                  </a:cubicBezTo>
                  <a:lnTo>
                    <a:pt x="12171" y="245737"/>
                  </a:lnTo>
                  <a:cubicBezTo>
                    <a:pt x="10333" y="245737"/>
                    <a:pt x="8845" y="244247"/>
                    <a:pt x="8845" y="242414"/>
                  </a:cubicBezTo>
                  <a:lnTo>
                    <a:pt x="8845" y="85960"/>
                  </a:lnTo>
                  <a:lnTo>
                    <a:pt x="288250" y="8596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4" name="Google Shape;504;g11bf03b42e9_0_1"/>
            <p:cNvSpPr/>
            <p:nvPr/>
          </p:nvSpPr>
          <p:spPr>
            <a:xfrm>
              <a:off x="7398556" y="4778394"/>
              <a:ext cx="46166" cy="41507"/>
            </a:xfrm>
            <a:custGeom>
              <a:avLst/>
              <a:gdLst/>
              <a:ahLst/>
              <a:cxnLst/>
              <a:rect l="l" t="t" r="r" b="b"/>
              <a:pathLst>
                <a:path w="46166" h="41507" extrusionOk="0">
                  <a:moveTo>
                    <a:pt x="4419" y="41507"/>
                  </a:moveTo>
                  <a:lnTo>
                    <a:pt x="41747" y="41507"/>
                  </a:lnTo>
                  <a:cubicBezTo>
                    <a:pt x="44183" y="41507"/>
                    <a:pt x="46166" y="39537"/>
                    <a:pt x="46166" y="37109"/>
                  </a:cubicBezTo>
                  <a:cubicBezTo>
                    <a:pt x="46166" y="37109"/>
                    <a:pt x="46166" y="37102"/>
                    <a:pt x="46166" y="37102"/>
                  </a:cubicBezTo>
                  <a:lnTo>
                    <a:pt x="46166" y="4406"/>
                  </a:lnTo>
                  <a:cubicBezTo>
                    <a:pt x="46166" y="1970"/>
                    <a:pt x="44190" y="0"/>
                    <a:pt x="41747" y="0"/>
                  </a:cubicBezTo>
                  <a:cubicBezTo>
                    <a:pt x="41747" y="0"/>
                    <a:pt x="41747" y="0"/>
                    <a:pt x="41747" y="0"/>
                  </a:cubicBezTo>
                  <a:lnTo>
                    <a:pt x="4419" y="0"/>
                  </a:lnTo>
                  <a:cubicBezTo>
                    <a:pt x="1983" y="0"/>
                    <a:pt x="0" y="1970"/>
                    <a:pt x="0" y="4406"/>
                  </a:cubicBezTo>
                  <a:cubicBezTo>
                    <a:pt x="0" y="4406"/>
                    <a:pt x="0" y="4406"/>
                    <a:pt x="0" y="4406"/>
                  </a:cubicBezTo>
                  <a:lnTo>
                    <a:pt x="0" y="37102"/>
                  </a:lnTo>
                  <a:cubicBezTo>
                    <a:pt x="0" y="39537"/>
                    <a:pt x="1976" y="41507"/>
                    <a:pt x="4419" y="41507"/>
                  </a:cubicBezTo>
                  <a:cubicBezTo>
                    <a:pt x="4419" y="41507"/>
                    <a:pt x="4419" y="41507"/>
                    <a:pt x="4419" y="41507"/>
                  </a:cubicBezTo>
                  <a:close/>
                  <a:moveTo>
                    <a:pt x="8845" y="8819"/>
                  </a:moveTo>
                  <a:lnTo>
                    <a:pt x="37321" y="8819"/>
                  </a:lnTo>
                  <a:lnTo>
                    <a:pt x="37321" y="32695"/>
                  </a:lnTo>
                  <a:lnTo>
                    <a:pt x="8845" y="326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5" name="Google Shape;505;g11bf03b42e9_0_1"/>
            <p:cNvSpPr/>
            <p:nvPr/>
          </p:nvSpPr>
          <p:spPr>
            <a:xfrm>
              <a:off x="7464513" y="4778394"/>
              <a:ext cx="46166" cy="41507"/>
            </a:xfrm>
            <a:custGeom>
              <a:avLst/>
              <a:gdLst/>
              <a:ahLst/>
              <a:cxnLst/>
              <a:rect l="l" t="t" r="r" b="b"/>
              <a:pathLst>
                <a:path w="46166" h="41507" extrusionOk="0">
                  <a:moveTo>
                    <a:pt x="4426" y="41507"/>
                  </a:moveTo>
                  <a:lnTo>
                    <a:pt x="41747" y="41507"/>
                  </a:lnTo>
                  <a:cubicBezTo>
                    <a:pt x="44190" y="41507"/>
                    <a:pt x="46166" y="39537"/>
                    <a:pt x="46166" y="37109"/>
                  </a:cubicBezTo>
                  <a:cubicBezTo>
                    <a:pt x="46166" y="37102"/>
                    <a:pt x="46166" y="37102"/>
                    <a:pt x="46166" y="37102"/>
                  </a:cubicBezTo>
                  <a:lnTo>
                    <a:pt x="46166" y="4406"/>
                  </a:lnTo>
                  <a:cubicBezTo>
                    <a:pt x="46166" y="1970"/>
                    <a:pt x="44190" y="0"/>
                    <a:pt x="41747" y="0"/>
                  </a:cubicBezTo>
                  <a:cubicBezTo>
                    <a:pt x="41747" y="0"/>
                    <a:pt x="41747" y="0"/>
                    <a:pt x="41747" y="0"/>
                  </a:cubicBezTo>
                  <a:lnTo>
                    <a:pt x="4426" y="0"/>
                  </a:lnTo>
                  <a:cubicBezTo>
                    <a:pt x="1983" y="0"/>
                    <a:pt x="0" y="1970"/>
                    <a:pt x="0" y="4406"/>
                  </a:cubicBezTo>
                  <a:cubicBezTo>
                    <a:pt x="0" y="4406"/>
                    <a:pt x="0" y="4406"/>
                    <a:pt x="0" y="4406"/>
                  </a:cubicBezTo>
                  <a:lnTo>
                    <a:pt x="0" y="37102"/>
                  </a:lnTo>
                  <a:cubicBezTo>
                    <a:pt x="0" y="39537"/>
                    <a:pt x="1983" y="41507"/>
                    <a:pt x="4419" y="41507"/>
                  </a:cubicBezTo>
                  <a:cubicBezTo>
                    <a:pt x="4426" y="41507"/>
                    <a:pt x="4426" y="41507"/>
                    <a:pt x="4426" y="41507"/>
                  </a:cubicBezTo>
                  <a:close/>
                  <a:moveTo>
                    <a:pt x="8845" y="8819"/>
                  </a:moveTo>
                  <a:lnTo>
                    <a:pt x="37328" y="8819"/>
                  </a:lnTo>
                  <a:lnTo>
                    <a:pt x="37328" y="32695"/>
                  </a:lnTo>
                  <a:lnTo>
                    <a:pt x="8845" y="326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6" name="Google Shape;506;g11bf03b42e9_0_1"/>
            <p:cNvSpPr/>
            <p:nvPr/>
          </p:nvSpPr>
          <p:spPr>
            <a:xfrm>
              <a:off x="7530478" y="4778394"/>
              <a:ext cx="46166" cy="41507"/>
            </a:xfrm>
            <a:custGeom>
              <a:avLst/>
              <a:gdLst/>
              <a:ahLst/>
              <a:cxnLst/>
              <a:rect l="l" t="t" r="r" b="b"/>
              <a:pathLst>
                <a:path w="46166" h="41507" extrusionOk="0">
                  <a:moveTo>
                    <a:pt x="4419" y="41507"/>
                  </a:moveTo>
                  <a:lnTo>
                    <a:pt x="41740" y="41507"/>
                  </a:lnTo>
                  <a:cubicBezTo>
                    <a:pt x="44183" y="41507"/>
                    <a:pt x="46166" y="39537"/>
                    <a:pt x="46166" y="37109"/>
                  </a:cubicBezTo>
                  <a:cubicBezTo>
                    <a:pt x="46166" y="37102"/>
                    <a:pt x="46166" y="37102"/>
                    <a:pt x="46166" y="37102"/>
                  </a:cubicBezTo>
                  <a:lnTo>
                    <a:pt x="46166" y="4406"/>
                  </a:lnTo>
                  <a:cubicBezTo>
                    <a:pt x="46166" y="1970"/>
                    <a:pt x="44183" y="0"/>
                    <a:pt x="41747" y="0"/>
                  </a:cubicBezTo>
                  <a:cubicBezTo>
                    <a:pt x="41747" y="0"/>
                    <a:pt x="41740" y="0"/>
                    <a:pt x="41740" y="0"/>
                  </a:cubicBezTo>
                  <a:lnTo>
                    <a:pt x="4419" y="0"/>
                  </a:lnTo>
                  <a:cubicBezTo>
                    <a:pt x="1976" y="0"/>
                    <a:pt x="0" y="1970"/>
                    <a:pt x="0" y="4406"/>
                  </a:cubicBezTo>
                  <a:cubicBezTo>
                    <a:pt x="0" y="4406"/>
                    <a:pt x="0" y="4406"/>
                    <a:pt x="0" y="4406"/>
                  </a:cubicBezTo>
                  <a:lnTo>
                    <a:pt x="0" y="37102"/>
                  </a:lnTo>
                  <a:cubicBezTo>
                    <a:pt x="0" y="39537"/>
                    <a:pt x="1976" y="41507"/>
                    <a:pt x="4412" y="41507"/>
                  </a:cubicBezTo>
                  <a:cubicBezTo>
                    <a:pt x="4419" y="41507"/>
                    <a:pt x="4419" y="41507"/>
                    <a:pt x="4419" y="41507"/>
                  </a:cubicBezTo>
                  <a:close/>
                  <a:moveTo>
                    <a:pt x="8838" y="8819"/>
                  </a:moveTo>
                  <a:lnTo>
                    <a:pt x="37321" y="8819"/>
                  </a:lnTo>
                  <a:lnTo>
                    <a:pt x="37321" y="32695"/>
                  </a:lnTo>
                  <a:lnTo>
                    <a:pt x="8838" y="326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7" name="Google Shape;507;g11bf03b42e9_0_1"/>
            <p:cNvSpPr/>
            <p:nvPr/>
          </p:nvSpPr>
          <p:spPr>
            <a:xfrm>
              <a:off x="7596406" y="4778394"/>
              <a:ext cx="46232" cy="41507"/>
            </a:xfrm>
            <a:custGeom>
              <a:avLst/>
              <a:gdLst/>
              <a:ahLst/>
              <a:cxnLst/>
              <a:rect l="l" t="t" r="r" b="b"/>
              <a:pathLst>
                <a:path w="46232" h="41507" extrusionOk="0">
                  <a:moveTo>
                    <a:pt x="4449" y="41507"/>
                  </a:moveTo>
                  <a:lnTo>
                    <a:pt x="41784" y="41507"/>
                  </a:lnTo>
                  <a:cubicBezTo>
                    <a:pt x="44190" y="41507"/>
                    <a:pt x="46232" y="39537"/>
                    <a:pt x="46232" y="37109"/>
                  </a:cubicBezTo>
                  <a:cubicBezTo>
                    <a:pt x="46232" y="37102"/>
                    <a:pt x="46232" y="37102"/>
                    <a:pt x="46232" y="37102"/>
                  </a:cubicBezTo>
                  <a:lnTo>
                    <a:pt x="46232" y="4406"/>
                  </a:lnTo>
                  <a:cubicBezTo>
                    <a:pt x="46232" y="1970"/>
                    <a:pt x="44190" y="0"/>
                    <a:pt x="41784" y="0"/>
                  </a:cubicBezTo>
                  <a:cubicBezTo>
                    <a:pt x="41784" y="0"/>
                    <a:pt x="41784" y="0"/>
                    <a:pt x="41784" y="0"/>
                  </a:cubicBezTo>
                  <a:lnTo>
                    <a:pt x="4449" y="0"/>
                  </a:lnTo>
                  <a:cubicBezTo>
                    <a:pt x="2042" y="0"/>
                    <a:pt x="0" y="1970"/>
                    <a:pt x="0" y="4406"/>
                  </a:cubicBezTo>
                  <a:cubicBezTo>
                    <a:pt x="0" y="4406"/>
                    <a:pt x="0" y="4406"/>
                    <a:pt x="0" y="4406"/>
                  </a:cubicBezTo>
                  <a:lnTo>
                    <a:pt x="0" y="37102"/>
                  </a:lnTo>
                  <a:cubicBezTo>
                    <a:pt x="0" y="39537"/>
                    <a:pt x="2042" y="41507"/>
                    <a:pt x="4449" y="41507"/>
                  </a:cubicBezTo>
                  <a:cubicBezTo>
                    <a:pt x="4449" y="41507"/>
                    <a:pt x="4449" y="41507"/>
                    <a:pt x="4449" y="41507"/>
                  </a:cubicBezTo>
                  <a:close/>
                  <a:moveTo>
                    <a:pt x="8897" y="8819"/>
                  </a:moveTo>
                  <a:lnTo>
                    <a:pt x="37336" y="8819"/>
                  </a:lnTo>
                  <a:lnTo>
                    <a:pt x="37336" y="32695"/>
                  </a:lnTo>
                  <a:lnTo>
                    <a:pt x="8897" y="3269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8" name="Google Shape;508;g11bf03b42e9_0_1"/>
            <p:cNvSpPr/>
            <p:nvPr/>
          </p:nvSpPr>
          <p:spPr>
            <a:xfrm>
              <a:off x="7398556" y="4838950"/>
              <a:ext cx="46166" cy="41507"/>
            </a:xfrm>
            <a:custGeom>
              <a:avLst/>
              <a:gdLst/>
              <a:ahLst/>
              <a:cxnLst/>
              <a:rect l="l" t="t" r="r" b="b"/>
              <a:pathLst>
                <a:path w="46166" h="41507" extrusionOk="0">
                  <a:moveTo>
                    <a:pt x="4419" y="41508"/>
                  </a:moveTo>
                  <a:lnTo>
                    <a:pt x="41747" y="41508"/>
                  </a:lnTo>
                  <a:cubicBezTo>
                    <a:pt x="44183" y="41508"/>
                    <a:pt x="46166" y="39537"/>
                    <a:pt x="46166" y="37102"/>
                  </a:cubicBezTo>
                  <a:cubicBezTo>
                    <a:pt x="46166" y="37102"/>
                    <a:pt x="46166" y="37102"/>
                    <a:pt x="46166" y="37102"/>
                  </a:cubicBezTo>
                  <a:lnTo>
                    <a:pt x="46166" y="4406"/>
                  </a:lnTo>
                  <a:cubicBezTo>
                    <a:pt x="46166" y="1971"/>
                    <a:pt x="44183" y="0"/>
                    <a:pt x="41747" y="0"/>
                  </a:cubicBezTo>
                  <a:lnTo>
                    <a:pt x="4419" y="0"/>
                  </a:lnTo>
                  <a:cubicBezTo>
                    <a:pt x="1983" y="0"/>
                    <a:pt x="0" y="1971"/>
                    <a:pt x="0" y="4406"/>
                  </a:cubicBezTo>
                  <a:lnTo>
                    <a:pt x="0" y="37102"/>
                  </a:lnTo>
                  <a:cubicBezTo>
                    <a:pt x="0" y="39530"/>
                    <a:pt x="1976" y="41508"/>
                    <a:pt x="4419" y="41508"/>
                  </a:cubicBezTo>
                  <a:cubicBezTo>
                    <a:pt x="4419" y="41508"/>
                    <a:pt x="4419" y="41508"/>
                    <a:pt x="4419" y="41508"/>
                  </a:cubicBezTo>
                  <a:close/>
                  <a:moveTo>
                    <a:pt x="8845" y="8812"/>
                  </a:moveTo>
                  <a:lnTo>
                    <a:pt x="37321" y="8812"/>
                  </a:lnTo>
                  <a:lnTo>
                    <a:pt x="37321" y="32688"/>
                  </a:lnTo>
                  <a:lnTo>
                    <a:pt x="8845" y="326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09" name="Google Shape;509;g11bf03b42e9_0_1"/>
            <p:cNvSpPr/>
            <p:nvPr/>
          </p:nvSpPr>
          <p:spPr>
            <a:xfrm>
              <a:off x="7464513" y="4838950"/>
              <a:ext cx="46166" cy="41507"/>
            </a:xfrm>
            <a:custGeom>
              <a:avLst/>
              <a:gdLst/>
              <a:ahLst/>
              <a:cxnLst/>
              <a:rect l="l" t="t" r="r" b="b"/>
              <a:pathLst>
                <a:path w="46166" h="41507" extrusionOk="0">
                  <a:moveTo>
                    <a:pt x="4426" y="41508"/>
                  </a:moveTo>
                  <a:lnTo>
                    <a:pt x="41747" y="41508"/>
                  </a:lnTo>
                  <a:cubicBezTo>
                    <a:pt x="44190" y="41508"/>
                    <a:pt x="46166" y="39537"/>
                    <a:pt x="46166" y="37102"/>
                  </a:cubicBezTo>
                  <a:cubicBezTo>
                    <a:pt x="46166" y="37102"/>
                    <a:pt x="46166" y="37102"/>
                    <a:pt x="46166" y="37102"/>
                  </a:cubicBezTo>
                  <a:lnTo>
                    <a:pt x="46166" y="4406"/>
                  </a:lnTo>
                  <a:cubicBezTo>
                    <a:pt x="46166" y="1971"/>
                    <a:pt x="44190" y="0"/>
                    <a:pt x="41747" y="0"/>
                  </a:cubicBezTo>
                  <a:lnTo>
                    <a:pt x="4426" y="0"/>
                  </a:lnTo>
                  <a:cubicBezTo>
                    <a:pt x="1983" y="0"/>
                    <a:pt x="7" y="1971"/>
                    <a:pt x="0" y="4406"/>
                  </a:cubicBezTo>
                  <a:lnTo>
                    <a:pt x="0" y="37102"/>
                  </a:lnTo>
                  <a:cubicBezTo>
                    <a:pt x="0" y="39530"/>
                    <a:pt x="1983" y="41508"/>
                    <a:pt x="4419" y="41508"/>
                  </a:cubicBezTo>
                  <a:cubicBezTo>
                    <a:pt x="4426" y="41508"/>
                    <a:pt x="4426" y="41508"/>
                    <a:pt x="4426" y="41508"/>
                  </a:cubicBezTo>
                  <a:close/>
                  <a:moveTo>
                    <a:pt x="8845" y="8812"/>
                  </a:moveTo>
                  <a:lnTo>
                    <a:pt x="37328" y="8812"/>
                  </a:lnTo>
                  <a:lnTo>
                    <a:pt x="37328" y="32688"/>
                  </a:lnTo>
                  <a:lnTo>
                    <a:pt x="8845" y="326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0" name="Google Shape;510;g11bf03b42e9_0_1"/>
            <p:cNvSpPr/>
            <p:nvPr/>
          </p:nvSpPr>
          <p:spPr>
            <a:xfrm>
              <a:off x="7530478" y="4838950"/>
              <a:ext cx="46166" cy="41507"/>
            </a:xfrm>
            <a:custGeom>
              <a:avLst/>
              <a:gdLst/>
              <a:ahLst/>
              <a:cxnLst/>
              <a:rect l="l" t="t" r="r" b="b"/>
              <a:pathLst>
                <a:path w="46166" h="41507" extrusionOk="0">
                  <a:moveTo>
                    <a:pt x="4419" y="41508"/>
                  </a:moveTo>
                  <a:lnTo>
                    <a:pt x="41740" y="41508"/>
                  </a:lnTo>
                  <a:cubicBezTo>
                    <a:pt x="44183" y="41508"/>
                    <a:pt x="46166" y="39537"/>
                    <a:pt x="46166" y="37102"/>
                  </a:cubicBezTo>
                  <a:cubicBezTo>
                    <a:pt x="46166" y="37102"/>
                    <a:pt x="46166" y="37102"/>
                    <a:pt x="46166" y="37102"/>
                  </a:cubicBezTo>
                  <a:lnTo>
                    <a:pt x="46166" y="4406"/>
                  </a:lnTo>
                  <a:cubicBezTo>
                    <a:pt x="46166" y="1971"/>
                    <a:pt x="44183" y="0"/>
                    <a:pt x="41740" y="0"/>
                  </a:cubicBezTo>
                  <a:lnTo>
                    <a:pt x="4419" y="0"/>
                  </a:lnTo>
                  <a:cubicBezTo>
                    <a:pt x="1976" y="0"/>
                    <a:pt x="0" y="1971"/>
                    <a:pt x="0" y="4406"/>
                  </a:cubicBezTo>
                  <a:cubicBezTo>
                    <a:pt x="0" y="4406"/>
                    <a:pt x="0" y="4406"/>
                    <a:pt x="0" y="4406"/>
                  </a:cubicBezTo>
                  <a:lnTo>
                    <a:pt x="0" y="37102"/>
                  </a:lnTo>
                  <a:cubicBezTo>
                    <a:pt x="0" y="39530"/>
                    <a:pt x="1976" y="41508"/>
                    <a:pt x="4412" y="41508"/>
                  </a:cubicBezTo>
                  <a:cubicBezTo>
                    <a:pt x="4419" y="41508"/>
                    <a:pt x="4419" y="41508"/>
                    <a:pt x="4419" y="41508"/>
                  </a:cubicBezTo>
                  <a:close/>
                  <a:moveTo>
                    <a:pt x="8838" y="8812"/>
                  </a:moveTo>
                  <a:lnTo>
                    <a:pt x="37321" y="8812"/>
                  </a:lnTo>
                  <a:lnTo>
                    <a:pt x="37321" y="32688"/>
                  </a:lnTo>
                  <a:lnTo>
                    <a:pt x="8838" y="326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1" name="Google Shape;511;g11bf03b42e9_0_1"/>
            <p:cNvSpPr/>
            <p:nvPr/>
          </p:nvSpPr>
          <p:spPr>
            <a:xfrm>
              <a:off x="7596406" y="4838950"/>
              <a:ext cx="46232" cy="41507"/>
            </a:xfrm>
            <a:custGeom>
              <a:avLst/>
              <a:gdLst/>
              <a:ahLst/>
              <a:cxnLst/>
              <a:rect l="l" t="t" r="r" b="b"/>
              <a:pathLst>
                <a:path w="46232" h="41507" extrusionOk="0">
                  <a:moveTo>
                    <a:pt x="4449" y="41508"/>
                  </a:moveTo>
                  <a:lnTo>
                    <a:pt x="41784" y="41508"/>
                  </a:lnTo>
                  <a:cubicBezTo>
                    <a:pt x="44190" y="41508"/>
                    <a:pt x="46232" y="39537"/>
                    <a:pt x="46232" y="37102"/>
                  </a:cubicBezTo>
                  <a:cubicBezTo>
                    <a:pt x="46232" y="37102"/>
                    <a:pt x="46232" y="37102"/>
                    <a:pt x="46232" y="37102"/>
                  </a:cubicBezTo>
                  <a:lnTo>
                    <a:pt x="46232" y="4406"/>
                  </a:lnTo>
                  <a:cubicBezTo>
                    <a:pt x="46232" y="1971"/>
                    <a:pt x="44190" y="0"/>
                    <a:pt x="41784" y="0"/>
                  </a:cubicBezTo>
                  <a:lnTo>
                    <a:pt x="4449" y="0"/>
                  </a:lnTo>
                  <a:cubicBezTo>
                    <a:pt x="2042" y="0"/>
                    <a:pt x="0" y="1971"/>
                    <a:pt x="0" y="4406"/>
                  </a:cubicBezTo>
                  <a:lnTo>
                    <a:pt x="0" y="37102"/>
                  </a:lnTo>
                  <a:cubicBezTo>
                    <a:pt x="0" y="39530"/>
                    <a:pt x="2042" y="41508"/>
                    <a:pt x="4449" y="41508"/>
                  </a:cubicBezTo>
                  <a:cubicBezTo>
                    <a:pt x="4449" y="41508"/>
                    <a:pt x="4449" y="41508"/>
                    <a:pt x="4449" y="41508"/>
                  </a:cubicBezTo>
                  <a:close/>
                  <a:moveTo>
                    <a:pt x="8897" y="8812"/>
                  </a:moveTo>
                  <a:lnTo>
                    <a:pt x="37336" y="8812"/>
                  </a:lnTo>
                  <a:lnTo>
                    <a:pt x="37336" y="32688"/>
                  </a:lnTo>
                  <a:lnTo>
                    <a:pt x="8897" y="32688"/>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12" name="Google Shape;512;g11bf03b42e9_0_1"/>
          <p:cNvGrpSpPr/>
          <p:nvPr/>
        </p:nvGrpSpPr>
        <p:grpSpPr>
          <a:xfrm>
            <a:off x="389185" y="2228542"/>
            <a:ext cx="282653" cy="231133"/>
            <a:chOff x="4542683" y="3331646"/>
            <a:chExt cx="280104" cy="229049"/>
          </a:xfrm>
        </p:grpSpPr>
        <p:sp>
          <p:nvSpPr>
            <p:cNvPr id="513" name="Google Shape;513;g11bf03b42e9_0_1"/>
            <p:cNvSpPr/>
            <p:nvPr/>
          </p:nvSpPr>
          <p:spPr>
            <a:xfrm>
              <a:off x="4616045" y="3358522"/>
              <a:ext cx="53789" cy="111682"/>
            </a:xfrm>
            <a:custGeom>
              <a:avLst/>
              <a:gdLst/>
              <a:ahLst/>
              <a:cxnLst/>
              <a:rect l="l" t="t" r="r" b="b"/>
              <a:pathLst>
                <a:path w="53789" h="111682" extrusionOk="0">
                  <a:moveTo>
                    <a:pt x="27486" y="23773"/>
                  </a:moveTo>
                  <a:cubicBezTo>
                    <a:pt x="35306" y="23368"/>
                    <a:pt x="42481" y="28089"/>
                    <a:pt x="45182" y="35419"/>
                  </a:cubicBezTo>
                  <a:cubicBezTo>
                    <a:pt x="45870" y="37740"/>
                    <a:pt x="48310" y="39066"/>
                    <a:pt x="50634" y="38383"/>
                  </a:cubicBezTo>
                  <a:cubicBezTo>
                    <a:pt x="52952" y="37703"/>
                    <a:pt x="54284" y="35289"/>
                    <a:pt x="53618" y="32976"/>
                  </a:cubicBezTo>
                  <a:cubicBezTo>
                    <a:pt x="50330" y="23484"/>
                    <a:pt x="41917" y="16683"/>
                    <a:pt x="31932" y="15444"/>
                  </a:cubicBezTo>
                  <a:lnTo>
                    <a:pt x="31932" y="4397"/>
                  </a:lnTo>
                  <a:cubicBezTo>
                    <a:pt x="31939" y="1979"/>
                    <a:pt x="29977" y="10"/>
                    <a:pt x="27559" y="0"/>
                  </a:cubicBezTo>
                  <a:cubicBezTo>
                    <a:pt x="25133" y="-9"/>
                    <a:pt x="23156" y="1943"/>
                    <a:pt x="23149" y="4362"/>
                  </a:cubicBezTo>
                  <a:cubicBezTo>
                    <a:pt x="23149" y="4373"/>
                    <a:pt x="23149" y="4386"/>
                    <a:pt x="23149" y="4397"/>
                  </a:cubicBezTo>
                  <a:lnTo>
                    <a:pt x="23149" y="15169"/>
                  </a:lnTo>
                  <a:cubicBezTo>
                    <a:pt x="2419" y="16699"/>
                    <a:pt x="536" y="30655"/>
                    <a:pt x="493" y="35141"/>
                  </a:cubicBezTo>
                  <a:cubicBezTo>
                    <a:pt x="102" y="44643"/>
                    <a:pt x="6713" y="53009"/>
                    <a:pt x="16068" y="54848"/>
                  </a:cubicBezTo>
                  <a:cubicBezTo>
                    <a:pt x="25517" y="57634"/>
                    <a:pt x="35089" y="60486"/>
                    <a:pt x="35103" y="60490"/>
                  </a:cubicBezTo>
                  <a:cubicBezTo>
                    <a:pt x="40382" y="62189"/>
                    <a:pt x="44183" y="66811"/>
                    <a:pt x="44813" y="72309"/>
                  </a:cubicBezTo>
                  <a:cubicBezTo>
                    <a:pt x="45573" y="77160"/>
                    <a:pt x="43061" y="81938"/>
                    <a:pt x="38622" y="84068"/>
                  </a:cubicBezTo>
                  <a:cubicBezTo>
                    <a:pt x="38492" y="84126"/>
                    <a:pt x="38361" y="84184"/>
                    <a:pt x="38231" y="84249"/>
                  </a:cubicBezTo>
                  <a:cubicBezTo>
                    <a:pt x="27826" y="89730"/>
                    <a:pt x="14982" y="86892"/>
                    <a:pt x="7878" y="77538"/>
                  </a:cubicBezTo>
                  <a:cubicBezTo>
                    <a:pt x="6401" y="75618"/>
                    <a:pt x="3650" y="75253"/>
                    <a:pt x="1724" y="76724"/>
                  </a:cubicBezTo>
                  <a:cubicBezTo>
                    <a:pt x="-202" y="78197"/>
                    <a:pt x="-571" y="80941"/>
                    <a:pt x="906" y="82862"/>
                  </a:cubicBezTo>
                  <a:cubicBezTo>
                    <a:pt x="906" y="82870"/>
                    <a:pt x="906" y="82870"/>
                    <a:pt x="906" y="82870"/>
                  </a:cubicBezTo>
                  <a:cubicBezTo>
                    <a:pt x="6148" y="90098"/>
                    <a:pt x="14250" y="94734"/>
                    <a:pt x="23149" y="95601"/>
                  </a:cubicBezTo>
                  <a:lnTo>
                    <a:pt x="23149" y="107321"/>
                  </a:lnTo>
                  <a:cubicBezTo>
                    <a:pt x="23156" y="109740"/>
                    <a:pt x="25133" y="111697"/>
                    <a:pt x="27559" y="111683"/>
                  </a:cubicBezTo>
                  <a:cubicBezTo>
                    <a:pt x="29970" y="111676"/>
                    <a:pt x="31917" y="109726"/>
                    <a:pt x="31932" y="107321"/>
                  </a:cubicBezTo>
                  <a:lnTo>
                    <a:pt x="31932" y="95276"/>
                  </a:lnTo>
                  <a:cubicBezTo>
                    <a:pt x="35480" y="94749"/>
                    <a:pt x="38919" y="93680"/>
                    <a:pt x="42141" y="92098"/>
                  </a:cubicBezTo>
                  <a:cubicBezTo>
                    <a:pt x="49997" y="88408"/>
                    <a:pt x="54602" y="80111"/>
                    <a:pt x="53560" y="71512"/>
                  </a:cubicBezTo>
                  <a:cubicBezTo>
                    <a:pt x="52604" y="62442"/>
                    <a:pt x="46326" y="54809"/>
                    <a:pt x="37601" y="52094"/>
                  </a:cubicBezTo>
                  <a:cubicBezTo>
                    <a:pt x="37601" y="52094"/>
                    <a:pt x="28022" y="49242"/>
                    <a:pt x="18558" y="46449"/>
                  </a:cubicBezTo>
                  <a:cubicBezTo>
                    <a:pt x="10297" y="44008"/>
                    <a:pt x="9225" y="39411"/>
                    <a:pt x="9269" y="35236"/>
                  </a:cubicBezTo>
                  <a:cubicBezTo>
                    <a:pt x="9377" y="25606"/>
                    <a:pt x="19254" y="23681"/>
                    <a:pt x="27486" y="237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14" name="Google Shape;514;g11bf03b42e9_0_1"/>
            <p:cNvSpPr/>
            <p:nvPr/>
          </p:nvSpPr>
          <p:spPr>
            <a:xfrm>
              <a:off x="4542683" y="3331646"/>
              <a:ext cx="280104" cy="229049"/>
            </a:xfrm>
            <a:custGeom>
              <a:avLst/>
              <a:gdLst/>
              <a:ahLst/>
              <a:cxnLst/>
              <a:rect l="l" t="t" r="r" b="b"/>
              <a:pathLst>
                <a:path w="280104" h="229049" extrusionOk="0">
                  <a:moveTo>
                    <a:pt x="254263" y="34514"/>
                  </a:moveTo>
                  <a:lnTo>
                    <a:pt x="200515" y="34514"/>
                  </a:lnTo>
                  <a:lnTo>
                    <a:pt x="200515" y="25776"/>
                  </a:lnTo>
                  <a:cubicBezTo>
                    <a:pt x="200501" y="11548"/>
                    <a:pt x="188938" y="19"/>
                    <a:pt x="174673" y="0"/>
                  </a:cubicBezTo>
                  <a:lnTo>
                    <a:pt x="25842" y="0"/>
                  </a:lnTo>
                  <a:cubicBezTo>
                    <a:pt x="11578" y="17"/>
                    <a:pt x="22" y="11548"/>
                    <a:pt x="0" y="25776"/>
                  </a:cubicBezTo>
                  <a:lnTo>
                    <a:pt x="0" y="139692"/>
                  </a:lnTo>
                  <a:cubicBezTo>
                    <a:pt x="22" y="152236"/>
                    <a:pt x="9065" y="162952"/>
                    <a:pt x="21454" y="165097"/>
                  </a:cubicBezTo>
                  <a:lnTo>
                    <a:pt x="21454" y="184147"/>
                  </a:lnTo>
                  <a:cubicBezTo>
                    <a:pt x="21418" y="188321"/>
                    <a:pt x="23923" y="192098"/>
                    <a:pt x="27790" y="193686"/>
                  </a:cubicBezTo>
                  <a:cubicBezTo>
                    <a:pt x="29093" y="194242"/>
                    <a:pt x="30490" y="194531"/>
                    <a:pt x="31902" y="194538"/>
                  </a:cubicBezTo>
                  <a:cubicBezTo>
                    <a:pt x="34589" y="194531"/>
                    <a:pt x="37166" y="193477"/>
                    <a:pt x="39078" y="191592"/>
                  </a:cubicBezTo>
                  <a:lnTo>
                    <a:pt x="66151" y="165472"/>
                  </a:lnTo>
                  <a:lnTo>
                    <a:pt x="79589" y="165472"/>
                  </a:lnTo>
                  <a:lnTo>
                    <a:pt x="79589" y="174210"/>
                  </a:lnTo>
                  <a:cubicBezTo>
                    <a:pt x="79611" y="188436"/>
                    <a:pt x="91167" y="199962"/>
                    <a:pt x="105431" y="199983"/>
                  </a:cubicBezTo>
                  <a:lnTo>
                    <a:pt x="213947" y="199983"/>
                  </a:lnTo>
                  <a:lnTo>
                    <a:pt x="241027" y="226110"/>
                  </a:lnTo>
                  <a:cubicBezTo>
                    <a:pt x="242939" y="227988"/>
                    <a:pt x="245516" y="229042"/>
                    <a:pt x="248195" y="229049"/>
                  </a:cubicBezTo>
                  <a:cubicBezTo>
                    <a:pt x="249614" y="229049"/>
                    <a:pt x="251012" y="228761"/>
                    <a:pt x="252315" y="228197"/>
                  </a:cubicBezTo>
                  <a:cubicBezTo>
                    <a:pt x="256182" y="226609"/>
                    <a:pt x="258694" y="222832"/>
                    <a:pt x="258651" y="218658"/>
                  </a:cubicBezTo>
                  <a:lnTo>
                    <a:pt x="258651" y="199608"/>
                  </a:lnTo>
                  <a:cubicBezTo>
                    <a:pt x="271039" y="197463"/>
                    <a:pt x="280083" y="186747"/>
                    <a:pt x="280105" y="174210"/>
                  </a:cubicBezTo>
                  <a:lnTo>
                    <a:pt x="280105" y="60289"/>
                  </a:lnTo>
                  <a:cubicBezTo>
                    <a:pt x="280083" y="46061"/>
                    <a:pt x="268527" y="34532"/>
                    <a:pt x="254263" y="34514"/>
                  </a:cubicBezTo>
                  <a:close/>
                  <a:moveTo>
                    <a:pt x="64377" y="156713"/>
                  </a:moveTo>
                  <a:cubicBezTo>
                    <a:pt x="63240" y="156713"/>
                    <a:pt x="62139" y="157153"/>
                    <a:pt x="61321" y="157941"/>
                  </a:cubicBezTo>
                  <a:lnTo>
                    <a:pt x="32974" y="185302"/>
                  </a:lnTo>
                  <a:cubicBezTo>
                    <a:pt x="32329" y="185916"/>
                    <a:pt x="31309" y="185902"/>
                    <a:pt x="30686" y="185266"/>
                  </a:cubicBezTo>
                  <a:cubicBezTo>
                    <a:pt x="30396" y="184963"/>
                    <a:pt x="30237" y="184566"/>
                    <a:pt x="30237" y="184147"/>
                  </a:cubicBezTo>
                  <a:lnTo>
                    <a:pt x="30237" y="161089"/>
                  </a:lnTo>
                  <a:cubicBezTo>
                    <a:pt x="30237" y="158677"/>
                    <a:pt x="28268" y="156713"/>
                    <a:pt x="25842" y="156713"/>
                  </a:cubicBezTo>
                  <a:cubicBezTo>
                    <a:pt x="16429" y="156699"/>
                    <a:pt x="8790" y="149087"/>
                    <a:pt x="8783" y="139692"/>
                  </a:cubicBezTo>
                  <a:lnTo>
                    <a:pt x="8783" y="25776"/>
                  </a:lnTo>
                  <a:cubicBezTo>
                    <a:pt x="8790" y="16382"/>
                    <a:pt x="16429" y="8770"/>
                    <a:pt x="25842" y="8759"/>
                  </a:cubicBezTo>
                  <a:lnTo>
                    <a:pt x="174673" y="8759"/>
                  </a:lnTo>
                  <a:cubicBezTo>
                    <a:pt x="184094" y="8770"/>
                    <a:pt x="191725" y="16383"/>
                    <a:pt x="191732" y="25776"/>
                  </a:cubicBezTo>
                  <a:lnTo>
                    <a:pt x="191732" y="139692"/>
                  </a:lnTo>
                  <a:cubicBezTo>
                    <a:pt x="191725" y="149087"/>
                    <a:pt x="184094" y="156699"/>
                    <a:pt x="174673" y="156713"/>
                  </a:cubicBezTo>
                  <a:close/>
                  <a:moveTo>
                    <a:pt x="271322" y="174210"/>
                  </a:moveTo>
                  <a:cubicBezTo>
                    <a:pt x="271307" y="183598"/>
                    <a:pt x="263675" y="191209"/>
                    <a:pt x="254263" y="191224"/>
                  </a:cubicBezTo>
                  <a:cubicBezTo>
                    <a:pt x="251837" y="191224"/>
                    <a:pt x="249868" y="193181"/>
                    <a:pt x="249868" y="195600"/>
                  </a:cubicBezTo>
                  <a:cubicBezTo>
                    <a:pt x="249868" y="195600"/>
                    <a:pt x="249868" y="195600"/>
                    <a:pt x="249868" y="195600"/>
                  </a:cubicBezTo>
                  <a:lnTo>
                    <a:pt x="249868" y="218658"/>
                  </a:lnTo>
                  <a:cubicBezTo>
                    <a:pt x="249868" y="219546"/>
                    <a:pt x="249144" y="220268"/>
                    <a:pt x="248253" y="220268"/>
                  </a:cubicBezTo>
                  <a:cubicBezTo>
                    <a:pt x="247840" y="220268"/>
                    <a:pt x="247435" y="220102"/>
                    <a:pt x="247131" y="219813"/>
                  </a:cubicBezTo>
                  <a:lnTo>
                    <a:pt x="218776" y="192452"/>
                  </a:lnTo>
                  <a:cubicBezTo>
                    <a:pt x="217958" y="191664"/>
                    <a:pt x="216865" y="191224"/>
                    <a:pt x="215728" y="191224"/>
                  </a:cubicBezTo>
                  <a:lnTo>
                    <a:pt x="105431" y="191224"/>
                  </a:lnTo>
                  <a:cubicBezTo>
                    <a:pt x="96018" y="191209"/>
                    <a:pt x="88387" y="183598"/>
                    <a:pt x="88372" y="174210"/>
                  </a:cubicBezTo>
                  <a:lnTo>
                    <a:pt x="88372" y="165472"/>
                  </a:lnTo>
                  <a:lnTo>
                    <a:pt x="174673" y="165472"/>
                  </a:lnTo>
                  <a:cubicBezTo>
                    <a:pt x="188938" y="165451"/>
                    <a:pt x="200501" y="153926"/>
                    <a:pt x="200515" y="139692"/>
                  </a:cubicBezTo>
                  <a:lnTo>
                    <a:pt x="200515" y="43272"/>
                  </a:lnTo>
                  <a:lnTo>
                    <a:pt x="254263" y="43272"/>
                  </a:lnTo>
                  <a:cubicBezTo>
                    <a:pt x="263683" y="43283"/>
                    <a:pt x="271314" y="50896"/>
                    <a:pt x="271322" y="6028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15" name="Google Shape;515;g11bf03b42e9_0_1"/>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BL</a:t>
            </a:r>
            <a:r>
              <a:rPr lang="en-US" sz="900">
                <a:solidFill>
                  <a:schemeClr val="dk1"/>
                </a:solidFill>
              </a:rPr>
              <a:t>S, </a:t>
            </a:r>
            <a:r>
              <a:rPr lang="en-US" sz="900">
                <a:solidFill>
                  <a:schemeClr val="dk1"/>
                </a:solidFill>
                <a:latin typeface="Arial"/>
                <a:ea typeface="Arial"/>
                <a:cs typeface="Arial"/>
                <a:sym typeface="Arial"/>
              </a:rPr>
              <a:t>Fannie Mae, Freddie Mac, Internal Analysis</a:t>
            </a:r>
            <a:endParaRPr/>
          </a:p>
        </p:txBody>
      </p:sp>
      <p:cxnSp>
        <p:nvCxnSpPr>
          <p:cNvPr id="516" name="Google Shape;516;g11bf03b42e9_0_1"/>
          <p:cNvCxnSpPr/>
          <p:nvPr/>
        </p:nvCxnSpPr>
        <p:spPr>
          <a:xfrm rot="10800000" flipH="1">
            <a:off x="316442" y="2824520"/>
            <a:ext cx="4899300" cy="11700"/>
          </a:xfrm>
          <a:prstGeom prst="straightConnector1">
            <a:avLst/>
          </a:prstGeom>
          <a:noFill/>
          <a:ln w="9525" cap="flat" cmpd="sng">
            <a:solidFill>
              <a:srgbClr val="B43512"/>
            </a:solidFill>
            <a:prstDash val="dash"/>
            <a:miter lim="800000"/>
            <a:headEnd type="none" w="sm" len="sm"/>
            <a:tailEnd type="none" w="sm" len="sm"/>
          </a:ln>
        </p:spPr>
      </p:cxnSp>
      <p:cxnSp>
        <p:nvCxnSpPr>
          <p:cNvPr id="517" name="Google Shape;517;g11bf03b42e9_0_1"/>
          <p:cNvCxnSpPr/>
          <p:nvPr/>
        </p:nvCxnSpPr>
        <p:spPr>
          <a:xfrm>
            <a:off x="321199" y="1352160"/>
            <a:ext cx="4851900" cy="0"/>
          </a:xfrm>
          <a:prstGeom prst="straightConnector1">
            <a:avLst/>
          </a:prstGeom>
          <a:noFill/>
          <a:ln w="28575" cap="flat" cmpd="sng">
            <a:solidFill>
              <a:srgbClr val="B43512"/>
            </a:solidFill>
            <a:prstDash val="solid"/>
            <a:miter lim="800000"/>
            <a:headEnd type="none" w="sm" len="sm"/>
            <a:tailEnd type="none" w="sm" len="sm"/>
          </a:ln>
        </p:spPr>
      </p:cxnSp>
      <p:cxnSp>
        <p:nvCxnSpPr>
          <p:cNvPr id="518" name="Google Shape;518;g11bf03b42e9_0_1"/>
          <p:cNvCxnSpPr/>
          <p:nvPr/>
        </p:nvCxnSpPr>
        <p:spPr>
          <a:xfrm>
            <a:off x="5232292" y="1352160"/>
            <a:ext cx="3591300" cy="0"/>
          </a:xfrm>
          <a:prstGeom prst="straightConnector1">
            <a:avLst/>
          </a:prstGeom>
          <a:noFill/>
          <a:ln w="28575" cap="flat" cmpd="sng">
            <a:solidFill>
              <a:srgbClr val="B43512"/>
            </a:solidFill>
            <a:prstDash val="solid"/>
            <a:miter lim="800000"/>
            <a:headEnd type="none" w="sm" len="sm"/>
            <a:tailEnd type="none" w="sm" len="sm"/>
          </a:ln>
        </p:spPr>
      </p:cxnSp>
      <p:pic>
        <p:nvPicPr>
          <p:cNvPr id="519" name="Google Shape;519;g11bf03b42e9_0_1"/>
          <p:cNvPicPr preferRelativeResize="0"/>
          <p:nvPr/>
        </p:nvPicPr>
        <p:blipFill>
          <a:blip r:embed="rId3">
            <a:alphaModFix/>
          </a:blip>
          <a:stretch>
            <a:fillRect/>
          </a:stretch>
        </p:blipFill>
        <p:spPr>
          <a:xfrm>
            <a:off x="5381700" y="3092288"/>
            <a:ext cx="3374602" cy="1831399"/>
          </a:xfrm>
          <a:prstGeom prst="rect">
            <a:avLst/>
          </a:prstGeom>
          <a:noFill/>
          <a:ln>
            <a:noFill/>
          </a:ln>
        </p:spPr>
      </p:pic>
      <p:pic>
        <p:nvPicPr>
          <p:cNvPr id="520" name="Google Shape;520;g11bf03b42e9_0_1"/>
          <p:cNvPicPr preferRelativeResize="0"/>
          <p:nvPr/>
        </p:nvPicPr>
        <p:blipFill>
          <a:blip r:embed="rId4">
            <a:alphaModFix/>
          </a:blip>
          <a:stretch>
            <a:fillRect/>
          </a:stretch>
        </p:blipFill>
        <p:spPr>
          <a:xfrm>
            <a:off x="389350" y="2915375"/>
            <a:ext cx="4783901" cy="20939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4"/>
          <p:cNvSpPr txBox="1"/>
          <p:nvPr/>
        </p:nvSpPr>
        <p:spPr>
          <a:xfrm>
            <a:off x="5831299" y="2404500"/>
            <a:ext cx="3023400" cy="753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r>
              <a:rPr lang="en-US" sz="2800" b="1">
                <a:solidFill>
                  <a:schemeClr val="dk1"/>
                </a:solidFill>
                <a:latin typeface="Arial"/>
                <a:ea typeface="Arial"/>
                <a:cs typeface="Arial"/>
                <a:sym typeface="Arial"/>
              </a:rPr>
              <a:t>Thank you</a:t>
            </a:r>
            <a:endParaRPr sz="2800" b="1">
              <a:solidFill>
                <a:schemeClr val="dk1"/>
              </a:solidFill>
            </a:endParaRPr>
          </a:p>
          <a:p>
            <a:pPr marL="0" marR="0" lvl="0" indent="0" algn="l" rtl="0">
              <a:lnSpc>
                <a:spcPct val="90000"/>
              </a:lnSpc>
              <a:spcBef>
                <a:spcPts val="750"/>
              </a:spcBef>
              <a:spcAft>
                <a:spcPts val="0"/>
              </a:spcAft>
              <a:buClr>
                <a:schemeClr val="dk1"/>
              </a:buClr>
              <a:buSzPts val="2800"/>
              <a:buFont typeface="Arial"/>
              <a:buNone/>
            </a:pPr>
            <a:r>
              <a:rPr lang="en-US" sz="2800" b="1">
                <a:solidFill>
                  <a:schemeClr val="dk1"/>
                </a:solidFill>
              </a:rPr>
              <a:t>Any </a:t>
            </a:r>
            <a:r>
              <a:rPr lang="en-US" sz="2800" b="1">
                <a:solidFill>
                  <a:schemeClr val="dk1"/>
                </a:solidFill>
                <a:latin typeface="Arial"/>
                <a:ea typeface="Arial"/>
                <a:cs typeface="Arial"/>
                <a:sym typeface="Arial"/>
              </a:rPr>
              <a:t>Q</a:t>
            </a:r>
            <a:r>
              <a:rPr lang="en-US" sz="2800" b="1">
                <a:solidFill>
                  <a:schemeClr val="dk1"/>
                </a:solidFill>
              </a:rPr>
              <a:t>uestions?</a:t>
            </a:r>
            <a:endParaRPr/>
          </a:p>
        </p:txBody>
      </p:sp>
      <p:sp>
        <p:nvSpPr>
          <p:cNvPr id="526" name="Google Shape;526;p14"/>
          <p:cNvSpPr/>
          <p:nvPr/>
        </p:nvSpPr>
        <p:spPr>
          <a:xfrm>
            <a:off x="0" y="4199861"/>
            <a:ext cx="5465135" cy="1515140"/>
          </a:xfrm>
          <a:prstGeom prst="rect">
            <a:avLst/>
          </a:prstGeom>
          <a:solidFill>
            <a:srgbClr val="D12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4">
              <a:solidFill>
                <a:schemeClr val="dk1"/>
              </a:solidFill>
              <a:latin typeface="Arial"/>
              <a:ea typeface="Arial"/>
              <a:cs typeface="Arial"/>
              <a:sym typeface="Arial"/>
            </a:endParaRPr>
          </a:p>
        </p:txBody>
      </p:sp>
      <p:pic>
        <p:nvPicPr>
          <p:cNvPr id="527" name="Google Shape;527;p14"/>
          <p:cNvPicPr preferRelativeResize="0"/>
          <p:nvPr/>
        </p:nvPicPr>
        <p:blipFill rotWithShape="1">
          <a:blip r:embed="rId3">
            <a:alphaModFix/>
          </a:blip>
          <a:srcRect/>
          <a:stretch/>
        </p:blipFill>
        <p:spPr>
          <a:xfrm>
            <a:off x="133338" y="5386989"/>
            <a:ext cx="1319681" cy="230136"/>
          </a:xfrm>
          <a:prstGeom prst="rect">
            <a:avLst/>
          </a:prstGeom>
          <a:noFill/>
          <a:ln>
            <a:noFill/>
          </a:ln>
        </p:spPr>
      </p:pic>
      <p:sp>
        <p:nvSpPr>
          <p:cNvPr id="528" name="Google Shape;528;p14"/>
          <p:cNvSpPr/>
          <p:nvPr/>
        </p:nvSpPr>
        <p:spPr>
          <a:xfrm>
            <a:off x="0" y="0"/>
            <a:ext cx="5465135" cy="4199860"/>
          </a:xfrm>
          <a:prstGeom prst="rect">
            <a:avLst/>
          </a:prstGeom>
          <a:solidFill>
            <a:srgbClr val="4D4D4D"/>
          </a:solidFill>
          <a:ln w="9525" cap="flat" cmpd="sng">
            <a:solidFill>
              <a:schemeClr val="hlink"/>
            </a:solidFill>
            <a:prstDash val="solid"/>
            <a:miter lim="800000"/>
            <a:headEnd type="none" w="sm" len="sm"/>
            <a:tailEnd type="none" w="sm" len="sm"/>
          </a:ln>
        </p:spPr>
        <p:txBody>
          <a:bodyPr spcFirstLastPara="1" wrap="square" lIns="90000" tIns="46800" rIns="90000" bIns="46800" anchor="ctr" anchorCtr="0">
            <a:spAutoFit/>
          </a:bodyPr>
          <a:lstStyle/>
          <a:p>
            <a:pPr marL="0" marR="0" lvl="0" indent="0" algn="l" rtl="0">
              <a:spcBef>
                <a:spcPts val="0"/>
              </a:spcBef>
              <a:spcAft>
                <a:spcPts val="0"/>
              </a:spcAft>
              <a:buNone/>
            </a:pPr>
            <a:endParaRPr sz="2000">
              <a:solidFill>
                <a:schemeClr val="hlink"/>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15"/>
          <p:cNvSpPr txBox="1">
            <a:spLocks noGrp="1"/>
          </p:cNvSpPr>
          <p:nvPr>
            <p:ph type="body" idx="1"/>
          </p:nvPr>
        </p:nvSpPr>
        <p:spPr>
          <a:xfrm>
            <a:off x="212650" y="1223240"/>
            <a:ext cx="8719593" cy="42319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latin typeface="Arial"/>
                <a:ea typeface="Arial"/>
                <a:cs typeface="Arial"/>
                <a:sym typeface="Arial"/>
              </a:rPr>
              <a:t>Disclaimer</a:t>
            </a:r>
            <a:endParaRPr/>
          </a:p>
        </p:txBody>
      </p:sp>
      <p:sp>
        <p:nvSpPr>
          <p:cNvPr id="535" name="Google Shape;535;p15"/>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33</a:t>
            </a:fld>
            <a:endParaRPr/>
          </a:p>
        </p:txBody>
      </p:sp>
      <p:sp>
        <p:nvSpPr>
          <p:cNvPr id="536" name="Google Shape;536;p15"/>
          <p:cNvSpPr txBox="1"/>
          <p:nvPr/>
        </p:nvSpPr>
        <p:spPr>
          <a:xfrm>
            <a:off x="212650" y="2328832"/>
            <a:ext cx="847812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content found in this document is for informational and educational purposes only and is not to be considered personal, legal or investment advice or a recommendation to buy or sell securities or any other product.</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content is based on opinions, public filings, current events, press releases and interviews but is not infallible. It may contain errors and writers offer no inferred or explicit warranty as to the accuracy of the information presented. </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All writers’ opinions are their own and do not constitute financial advice in any way whatsoever. Nothing included in this document constitutes an investment recommendation. </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By reading this document, you agree to hold the writers, affiliated institutions and partners harmless and to completely release them from any and all liabilities due to any and all losses, damages, or injuries (financial or otherwise) that may be incurred.</a:t>
            </a:r>
            <a:endParaRPr/>
          </a:p>
        </p:txBody>
      </p:sp>
      <p:sp>
        <p:nvSpPr>
          <p:cNvPr id="537" name="Google Shape;537;p15"/>
          <p:cNvSpPr/>
          <p:nvPr/>
        </p:nvSpPr>
        <p:spPr>
          <a:xfrm>
            <a:off x="0" y="5947"/>
            <a:ext cx="9144000" cy="691500"/>
          </a:xfrm>
          <a:prstGeom prst="rect">
            <a:avLst/>
          </a:prstGeom>
          <a:solidFill>
            <a:srgbClr val="D12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4">
              <a:solidFill>
                <a:schemeClr val="dk1"/>
              </a:solidFill>
              <a:latin typeface="Arial"/>
              <a:ea typeface="Arial"/>
              <a:cs typeface="Arial"/>
              <a:sym typeface="Arial"/>
            </a:endParaRPr>
          </a:p>
        </p:txBody>
      </p:sp>
      <p:pic>
        <p:nvPicPr>
          <p:cNvPr id="538" name="Google Shape;538;p15"/>
          <p:cNvPicPr preferRelativeResize="0"/>
          <p:nvPr/>
        </p:nvPicPr>
        <p:blipFill rotWithShape="1">
          <a:blip r:embed="rId3">
            <a:alphaModFix/>
          </a:blip>
          <a:srcRect/>
          <a:stretch/>
        </p:blipFill>
        <p:spPr>
          <a:xfrm>
            <a:off x="150363" y="236629"/>
            <a:ext cx="1319681" cy="2301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16"/>
          <p:cNvSpPr txBox="1"/>
          <p:nvPr/>
        </p:nvSpPr>
        <p:spPr>
          <a:xfrm>
            <a:off x="793178" y="2234252"/>
            <a:ext cx="2702899" cy="623248"/>
          </a:xfrm>
          <a:prstGeom prst="rect">
            <a:avLst/>
          </a:prstGeom>
          <a:noFill/>
          <a:ln>
            <a:noFill/>
          </a:ln>
        </p:spPr>
        <p:txBody>
          <a:bodyPr spcFirstLastPara="1" wrap="square" lIns="68575" tIns="34275" rIns="68575" bIns="34275" anchor="t" anchorCtr="0">
            <a:spAutoFit/>
          </a:bodyPr>
          <a:lstStyle/>
          <a:p>
            <a:pPr marL="0" marR="0" lvl="0" indent="0" algn="l" rtl="0">
              <a:lnSpc>
                <a:spcPct val="90000"/>
              </a:lnSpc>
              <a:spcBef>
                <a:spcPts val="0"/>
              </a:spcBef>
              <a:spcAft>
                <a:spcPts val="0"/>
              </a:spcAft>
              <a:buClr>
                <a:schemeClr val="dk1"/>
              </a:buClr>
              <a:buSzPts val="4000"/>
              <a:buFont typeface="Arial"/>
              <a:buNone/>
            </a:pPr>
            <a:r>
              <a:rPr lang="en-US" sz="4000" b="1">
                <a:solidFill>
                  <a:schemeClr val="dk1"/>
                </a:solidFill>
                <a:latin typeface="Arial"/>
                <a:ea typeface="Arial"/>
                <a:cs typeface="Arial"/>
                <a:sym typeface="Arial"/>
              </a:rPr>
              <a:t>Appendix</a:t>
            </a:r>
            <a:endParaRPr/>
          </a:p>
        </p:txBody>
      </p:sp>
      <p:sp>
        <p:nvSpPr>
          <p:cNvPr id="544" name="Google Shape;544;p16"/>
          <p:cNvSpPr/>
          <p:nvPr/>
        </p:nvSpPr>
        <p:spPr>
          <a:xfrm>
            <a:off x="0" y="3072809"/>
            <a:ext cx="5401340" cy="2642191"/>
          </a:xfrm>
          <a:prstGeom prst="rect">
            <a:avLst/>
          </a:prstGeom>
          <a:solidFill>
            <a:srgbClr val="D12D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4">
              <a:solidFill>
                <a:schemeClr val="dk1"/>
              </a:solidFill>
              <a:latin typeface="Arial"/>
              <a:ea typeface="Arial"/>
              <a:cs typeface="Arial"/>
              <a:sym typeface="Arial"/>
            </a:endParaRPr>
          </a:p>
        </p:txBody>
      </p:sp>
      <p:pic>
        <p:nvPicPr>
          <p:cNvPr id="545" name="Google Shape;545;p16"/>
          <p:cNvPicPr preferRelativeResize="0"/>
          <p:nvPr/>
        </p:nvPicPr>
        <p:blipFill rotWithShape="1">
          <a:blip r:embed="rId3">
            <a:alphaModFix/>
          </a:blip>
          <a:srcRect/>
          <a:stretch/>
        </p:blipFill>
        <p:spPr>
          <a:xfrm>
            <a:off x="133338" y="5386989"/>
            <a:ext cx="1319681" cy="230136"/>
          </a:xfrm>
          <a:prstGeom prst="rect">
            <a:avLst/>
          </a:prstGeom>
          <a:noFill/>
          <a:ln>
            <a:noFill/>
          </a:ln>
        </p:spPr>
      </p:pic>
      <p:sp>
        <p:nvSpPr>
          <p:cNvPr id="546" name="Google Shape;546;p16"/>
          <p:cNvSpPr/>
          <p:nvPr/>
        </p:nvSpPr>
        <p:spPr>
          <a:xfrm>
            <a:off x="5401340" y="0"/>
            <a:ext cx="3742659" cy="5715000"/>
          </a:xfrm>
          <a:prstGeom prst="rect">
            <a:avLst/>
          </a:prstGeom>
          <a:solidFill>
            <a:srgbClr val="4D4D4D"/>
          </a:solidFill>
          <a:ln w="9525" cap="flat" cmpd="sng">
            <a:solidFill>
              <a:schemeClr val="hlink"/>
            </a:solidFill>
            <a:prstDash val="solid"/>
            <a:miter lim="800000"/>
            <a:headEnd type="none" w="sm" len="sm"/>
            <a:tailEnd type="none" w="sm" len="sm"/>
          </a:ln>
        </p:spPr>
        <p:txBody>
          <a:bodyPr spcFirstLastPara="1" wrap="square" lIns="90000" tIns="46800" rIns="90000" bIns="46800" anchor="ctr" anchorCtr="0">
            <a:spAutoFit/>
          </a:bodyPr>
          <a:lstStyle/>
          <a:p>
            <a:pPr marL="0" marR="0" lvl="0" indent="0" algn="l" rtl="0">
              <a:spcBef>
                <a:spcPts val="0"/>
              </a:spcBef>
              <a:spcAft>
                <a:spcPts val="0"/>
              </a:spcAft>
              <a:buNone/>
            </a:pPr>
            <a:endParaRPr sz="2000">
              <a:solidFill>
                <a:schemeClr val="hlink"/>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g11c05f186be_0_1"/>
          <p:cNvSpPr>
            <a:spLocks noGrp="1"/>
          </p:cNvSpPr>
          <p:nvPr>
            <p:ph type="pic" idx="2"/>
          </p:nvPr>
        </p:nvSpPr>
        <p:spPr>
          <a:xfrm>
            <a:off x="0" y="0"/>
            <a:ext cx="4215000" cy="5079600"/>
          </a:xfrm>
          <a:prstGeom prst="rect">
            <a:avLst/>
          </a:prstGeom>
        </p:spPr>
      </p:sp>
      <p:pic>
        <p:nvPicPr>
          <p:cNvPr id="553" name="Google Shape;553;g11c05f186be_0_1"/>
          <p:cNvPicPr preferRelativeResize="0"/>
          <p:nvPr/>
        </p:nvPicPr>
        <p:blipFill>
          <a:blip r:embed="rId3">
            <a:alphaModFix/>
          </a:blip>
          <a:stretch>
            <a:fillRect/>
          </a:stretch>
        </p:blipFill>
        <p:spPr>
          <a:xfrm>
            <a:off x="1807173" y="905050"/>
            <a:ext cx="5529650" cy="4395350"/>
          </a:xfrm>
          <a:prstGeom prst="rect">
            <a:avLst/>
          </a:prstGeom>
          <a:noFill/>
          <a:ln>
            <a:noFill/>
          </a:ln>
        </p:spPr>
      </p:pic>
      <p:sp>
        <p:nvSpPr>
          <p:cNvPr id="554" name="Google Shape;554;g11c05f186be_0_1"/>
          <p:cNvSpPr txBox="1">
            <a:spLocks noGrp="1"/>
          </p:cNvSpPr>
          <p:nvPr>
            <p:ph type="body" idx="1"/>
          </p:nvPr>
        </p:nvSpPr>
        <p:spPr>
          <a:xfrm>
            <a:off x="212250" y="438640"/>
            <a:ext cx="8719500" cy="42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Correlation Heat Map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g11c05f186be_0_8"/>
          <p:cNvPicPr preferRelativeResize="0"/>
          <p:nvPr/>
        </p:nvPicPr>
        <p:blipFill rotWithShape="1">
          <a:blip r:embed="rId3">
            <a:alphaModFix/>
          </a:blip>
          <a:srcRect b="13035"/>
          <a:stretch/>
        </p:blipFill>
        <p:spPr>
          <a:xfrm>
            <a:off x="1285476" y="1141175"/>
            <a:ext cx="6573051" cy="3844025"/>
          </a:xfrm>
          <a:prstGeom prst="rect">
            <a:avLst/>
          </a:prstGeom>
          <a:noFill/>
          <a:ln>
            <a:noFill/>
          </a:ln>
        </p:spPr>
      </p:pic>
      <p:sp>
        <p:nvSpPr>
          <p:cNvPr id="561" name="Google Shape;561;g11c05f186be_0_8"/>
          <p:cNvSpPr txBox="1">
            <a:spLocks noGrp="1"/>
          </p:cNvSpPr>
          <p:nvPr>
            <p:ph type="body" idx="1"/>
          </p:nvPr>
        </p:nvSpPr>
        <p:spPr>
          <a:xfrm>
            <a:off x="212250" y="438640"/>
            <a:ext cx="8719500" cy="42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Data Summary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11c05f186be_0_22"/>
          <p:cNvSpPr>
            <a:spLocks noGrp="1"/>
          </p:cNvSpPr>
          <p:nvPr>
            <p:ph type="pic" idx="2"/>
          </p:nvPr>
        </p:nvSpPr>
        <p:spPr>
          <a:xfrm>
            <a:off x="0" y="0"/>
            <a:ext cx="4215000" cy="5079600"/>
          </a:xfrm>
          <a:prstGeom prst="rect">
            <a:avLst/>
          </a:prstGeom>
        </p:spPr>
      </p:sp>
      <p:pic>
        <p:nvPicPr>
          <p:cNvPr id="568" name="Google Shape;568;g11c05f186be_0_22"/>
          <p:cNvPicPr preferRelativeResize="0"/>
          <p:nvPr/>
        </p:nvPicPr>
        <p:blipFill>
          <a:blip r:embed="rId3">
            <a:alphaModFix/>
          </a:blip>
          <a:stretch>
            <a:fillRect/>
          </a:stretch>
        </p:blipFill>
        <p:spPr>
          <a:xfrm>
            <a:off x="641050" y="1494612"/>
            <a:ext cx="7861901" cy="2725776"/>
          </a:xfrm>
          <a:prstGeom prst="rect">
            <a:avLst/>
          </a:prstGeom>
          <a:noFill/>
          <a:ln>
            <a:noFill/>
          </a:ln>
        </p:spPr>
      </p:pic>
      <p:sp>
        <p:nvSpPr>
          <p:cNvPr id="569" name="Google Shape;569;g11c05f186be_0_22"/>
          <p:cNvSpPr txBox="1">
            <a:spLocks noGrp="1"/>
          </p:cNvSpPr>
          <p:nvPr>
            <p:ph type="body" idx="1"/>
          </p:nvPr>
        </p:nvSpPr>
        <p:spPr>
          <a:xfrm>
            <a:off x="212250" y="438640"/>
            <a:ext cx="8719500" cy="42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Data Summary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126c1251452_1_0"/>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4</a:t>
            </a:fld>
            <a:endParaRPr/>
          </a:p>
        </p:txBody>
      </p:sp>
      <p:sp>
        <p:nvSpPr>
          <p:cNvPr id="88" name="Google Shape;88;g126c1251452_1_0"/>
          <p:cNvSpPr/>
          <p:nvPr/>
        </p:nvSpPr>
        <p:spPr>
          <a:xfrm>
            <a:off x="0" y="954763"/>
            <a:ext cx="9144000" cy="8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89" name="Google Shape;89;g126c1251452_1_0"/>
          <p:cNvSpPr txBox="1"/>
          <p:nvPr/>
        </p:nvSpPr>
        <p:spPr>
          <a:xfrm>
            <a:off x="212650" y="1078051"/>
            <a:ext cx="86052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90" name="Google Shape;90;g126c1251452_1_0"/>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i="1">
                <a:solidFill>
                  <a:schemeClr val="dk1"/>
                </a:solidFill>
              </a:rPr>
              <a:t>CPR &amp; SMM Calculations</a:t>
            </a:r>
            <a:endParaRPr/>
          </a:p>
        </p:txBody>
      </p:sp>
      <p:sp>
        <p:nvSpPr>
          <p:cNvPr id="91" name="Google Shape;91;g126c1251452_1_0"/>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
        <p:nvSpPr>
          <p:cNvPr id="92" name="Google Shape;92;g126c1251452_1_0"/>
          <p:cNvSpPr txBox="1"/>
          <p:nvPr/>
        </p:nvSpPr>
        <p:spPr>
          <a:xfrm>
            <a:off x="296425" y="1078039"/>
            <a:ext cx="8605200" cy="3078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1200"/>
              </a:spcAft>
              <a:buSzPts val="1100"/>
              <a:buNone/>
            </a:pPr>
            <a:r>
              <a:rPr lang="en-US"/>
              <a:t>Clean Empty Columns</a:t>
            </a:r>
            <a:endParaRPr/>
          </a:p>
        </p:txBody>
      </p:sp>
      <p:sp>
        <p:nvSpPr>
          <p:cNvPr id="93" name="Google Shape;93;g126c1251452_1_0"/>
          <p:cNvSpPr txBox="1"/>
          <p:nvPr/>
        </p:nvSpPr>
        <p:spPr>
          <a:xfrm>
            <a:off x="212650" y="1771975"/>
            <a:ext cx="8520600" cy="2017800"/>
          </a:xfrm>
          <a:prstGeom prst="rect">
            <a:avLst/>
          </a:prstGeom>
          <a:noFill/>
          <a:ln>
            <a:noFill/>
          </a:ln>
        </p:spPr>
        <p:txBody>
          <a:bodyPr spcFirstLastPara="1" wrap="square" lIns="91425" tIns="91425" rIns="91425" bIns="91425" anchor="t" anchorCtr="0">
            <a:normAutofit fontScale="47500"/>
          </a:bodyPr>
          <a:lstStyle/>
          <a:p>
            <a:pPr marL="0" lvl="0" indent="0" algn="l" rtl="0">
              <a:lnSpc>
                <a:spcPct val="115000"/>
              </a:lnSpc>
              <a:spcBef>
                <a:spcPts val="0"/>
              </a:spcBef>
              <a:spcAft>
                <a:spcPts val="0"/>
              </a:spcAft>
              <a:buNone/>
            </a:pPr>
            <a:r>
              <a:rPr lang="en-US" sz="1800">
                <a:solidFill>
                  <a:srgbClr val="595959"/>
                </a:solidFill>
              </a:rPr>
              <a:t>FMAE Empty Columns:</a:t>
            </a:r>
            <a:endParaRPr sz="1800">
              <a:solidFill>
                <a:srgbClr val="595959"/>
              </a:solidFill>
            </a:endParaRPr>
          </a:p>
          <a:p>
            <a:pPr marL="0" lvl="0" indent="0" algn="l" rtl="0">
              <a:lnSpc>
                <a:spcPct val="115000"/>
              </a:lnSpc>
              <a:spcBef>
                <a:spcPts val="1200"/>
              </a:spcBef>
              <a:spcAft>
                <a:spcPts val="0"/>
              </a:spcAft>
              <a:buNone/>
            </a:pPr>
            <a:r>
              <a:rPr lang="en-US" sz="1800">
                <a:solidFill>
                  <a:srgbClr val="595959"/>
                </a:solidFill>
              </a:rPr>
              <a:t>'Filler', 'Filler.1', 'Filler.2', 'Government Insured Guarantee', 'Modification Program', 'Modification Type', 'Number of Modifications', 'Total Capitalized Amount', 'Interest Bearing Mortgage Loan Amount', 'Original Deferred Amount', 'Current Deferred UPB', 'Loan Age As Of Modification', 'Estimated Loan-To-Value (ELTV)', 'Updated Credit Score', 'Filler.3', 'Interest Rate Step Indicator', 'Initial Step Fixed-Rate Period', 'Total Number of Steps', 'Number of Remaining Steps', 'Next Step Rate', 'Terminal Step Rate', 'Terminal Step Date', 'Step Rate Adjustment Frequency', 'Next Step Rate Adjustment Date', 'Months to Next Step Rate Adjustment Date', 'Periodic Step Cap Up Percent', 'Origination Mortgage Loan Amount', 'Origination Interest Rate', 'Origination Amortization Type', 'Origination Interest Only Loan Indicator', 'Origination First Payment Date', 'Origination Maturity Date', 'Origination Loan Term', 'Origination Loan-To-Value (LTV)', 'Origination Combined Loan-To-Value (CLTV)', 'Origination Debt-To-Income Ratio', 'Origination Credit Score', 'Filler.4', 'Filler.5', 'Filler.6', 'Origination Loan Purpose', 'Origination Occupancy Status', 'Origination Channel', 'Loan Performance History'</a:t>
            </a:r>
            <a:endParaRPr sz="1800">
              <a:solidFill>
                <a:srgbClr val="595959"/>
              </a:solidFill>
            </a:endParaRPr>
          </a:p>
          <a:p>
            <a:pPr marL="914400" lvl="0" indent="0" algn="l" rtl="0">
              <a:lnSpc>
                <a:spcPct val="115000"/>
              </a:lnSpc>
              <a:spcBef>
                <a:spcPts val="1200"/>
              </a:spcBef>
              <a:spcAft>
                <a:spcPts val="1200"/>
              </a:spcAft>
              <a:buNone/>
            </a:pPr>
            <a:endParaRPr sz="1800">
              <a:solidFill>
                <a:srgbClr val="595959"/>
              </a:solidFill>
            </a:endParaRPr>
          </a:p>
        </p:txBody>
      </p:sp>
      <p:sp>
        <p:nvSpPr>
          <p:cNvPr id="94" name="Google Shape;94;g126c1251452_1_0"/>
          <p:cNvSpPr txBox="1"/>
          <p:nvPr/>
        </p:nvSpPr>
        <p:spPr>
          <a:xfrm>
            <a:off x="296425" y="3359150"/>
            <a:ext cx="8436900" cy="2181300"/>
          </a:xfrm>
          <a:prstGeom prst="rect">
            <a:avLst/>
          </a:prstGeom>
          <a:noFill/>
          <a:ln>
            <a:noFill/>
          </a:ln>
        </p:spPr>
        <p:txBody>
          <a:bodyPr spcFirstLastPara="1" wrap="square" lIns="91425" tIns="91425" rIns="91425" bIns="91425" anchor="t" anchorCtr="0">
            <a:normAutofit fontScale="47500"/>
          </a:bodyPr>
          <a:lstStyle/>
          <a:p>
            <a:pPr marL="0" lvl="0" indent="0" algn="l" rtl="0">
              <a:lnSpc>
                <a:spcPct val="115000"/>
              </a:lnSpc>
              <a:spcBef>
                <a:spcPts val="0"/>
              </a:spcBef>
              <a:spcAft>
                <a:spcPts val="0"/>
              </a:spcAft>
              <a:buNone/>
            </a:pPr>
            <a:r>
              <a:rPr lang="en-US" sz="1800">
                <a:solidFill>
                  <a:srgbClr val="595959"/>
                </a:solidFill>
              </a:rPr>
              <a:t>FMAC Empty Columns:</a:t>
            </a:r>
            <a:endParaRPr sz="1800">
              <a:solidFill>
                <a:srgbClr val="595959"/>
              </a:solidFill>
            </a:endParaRPr>
          </a:p>
          <a:p>
            <a:pPr marL="0" lvl="0" indent="0" algn="l" rtl="0">
              <a:lnSpc>
                <a:spcPct val="115000"/>
              </a:lnSpc>
              <a:spcBef>
                <a:spcPts val="1200"/>
              </a:spcBef>
              <a:spcAft>
                <a:spcPts val="1200"/>
              </a:spcAft>
              <a:buNone/>
            </a:pPr>
            <a:r>
              <a:rPr lang="en-US" sz="1800">
                <a:solidFill>
                  <a:srgbClr val="595959"/>
                </a:solidFill>
              </a:rPr>
              <a:t>'Filler', 'Filler.1', 'Filler.2', 'Interest Only First Principal and Interest Payment Date', 'Months to Amortization', 'Prepayment Penalty Total Term', 'Index', 'Mortgage Margin', 'MBS PC Margin', 'Interest Rate Adjustment Frequency', 'Interest Rate Lookback', 'Interest Rate Rounding Method', 'Interest Rate Rounding Method Percent', 'Convertibility Indicator', 'Initial Fixed Rate Period', 'Next Interest Rate Adjustment Date', 'Months to Next Interest Rate Adjustment Date', 'Life Ceiling Interest Rate', 'Life Ceiling Net Interest Rate', 'Life Floor Interest Rate', 'Life Floor Net Interest Rate', 'Initial Interest Rate Cap Up Percent', 'Initial Interest Rate Cap Down Percent', 'Periodic Interest Rate Cap Up Percent', 'Periodic Interest Rate Cap Down Percent', 'Modification Program', 'Modification Type', 'Number of Modifications', 'Total Capitalized Amount', 'Interest Bearing Mortgage Loan Amount', 'Original Deferred Amount', 'Current Deferred UPB', 'Loan Age As Of Modification', 'Estimated Loan-To-Value (ELTV)', 'Updated Credit Score', 'Filler.3', 'Interest Rate Step Indicator', 'Initial Step Fixed-Rate Period', 'Total Number of Steps', 'Number of Remaining Steps', 'Next Step Rate', 'Terminal Step Rate', 'Terminal Step Date', 'Step Rate Adjustment Frequency', 'Next Step Rate Adjustment Date', 'Months to Next Step Rate Adjustment Date', 'Periodic Step Cap Up Percent', 'Origination Mortgage Loan Amount', 'Origination Interest Rate', 'Origination Amortization Type', 'Origination Interest Only Loan Indicator', 'Origination First Payment Date', 'Origination Maturity Date', 'Origination Loan Term', 'Origination Loan-To-Value (LTV)', 'Origination Combined Loan-To-Value (CLTV)', 'Origination Debt-To-Income Ratio', 'Origination Credit Score', 'Filler.4', 'Filler.5', 'Filler.6', 'Origination Loan Purpose', 'Origination Occupancy Status', 'Origination Channel', 'Loan Performance History'</a:t>
            </a:r>
            <a:endParaRPr sz="1800">
              <a:solidFill>
                <a:srgbClr val="595959"/>
              </a:solidFill>
            </a:endParaRPr>
          </a:p>
        </p:txBody>
      </p:sp>
      <p:sp>
        <p:nvSpPr>
          <p:cNvPr id="95" name="Google Shape;95;g126c1251452_1_0"/>
          <p:cNvSpPr/>
          <p:nvPr/>
        </p:nvSpPr>
        <p:spPr>
          <a:xfrm>
            <a:off x="0" y="5950"/>
            <a:ext cx="9144000" cy="7851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100"/>
              <a:buNone/>
            </a:pPr>
            <a:r>
              <a:rPr lang="en-US" sz="2100" b="1">
                <a:solidFill>
                  <a:schemeClr val="dk1"/>
                </a:solidFill>
              </a:rPr>
              <a:t>Data Cleaning</a:t>
            </a:r>
            <a:endParaRPr sz="1404">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1283934c504_0_12"/>
          <p:cNvSpPr txBox="1">
            <a:spLocks noGrp="1"/>
          </p:cNvSpPr>
          <p:nvPr>
            <p:ph type="body" idx="1"/>
          </p:nvPr>
        </p:nvSpPr>
        <p:spPr>
          <a:xfrm>
            <a:off x="212650" y="352194"/>
            <a:ext cx="8719500" cy="423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latin typeface="Arial"/>
                <a:ea typeface="Arial"/>
                <a:cs typeface="Arial"/>
                <a:sym typeface="Arial"/>
              </a:rPr>
              <a:t>Data Cleaning</a:t>
            </a:r>
            <a:endParaRPr/>
          </a:p>
        </p:txBody>
      </p:sp>
      <p:sp>
        <p:nvSpPr>
          <p:cNvPr id="102" name="Google Shape;102;g1283934c504_0_12"/>
          <p:cNvSpPr txBox="1">
            <a:spLocks noGrp="1"/>
          </p:cNvSpPr>
          <p:nvPr>
            <p:ph type="sldNum" idx="12"/>
          </p:nvPr>
        </p:nvSpPr>
        <p:spPr>
          <a:xfrm>
            <a:off x="7332043" y="5375397"/>
            <a:ext cx="1600200" cy="203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5</a:t>
            </a:fld>
            <a:endParaRPr/>
          </a:p>
        </p:txBody>
      </p:sp>
      <p:sp>
        <p:nvSpPr>
          <p:cNvPr id="103" name="Google Shape;103;g1283934c504_0_12"/>
          <p:cNvSpPr/>
          <p:nvPr/>
        </p:nvSpPr>
        <p:spPr>
          <a:xfrm>
            <a:off x="400" y="977850"/>
            <a:ext cx="9144000" cy="5328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104" name="Google Shape;104;g1283934c504_0_12"/>
          <p:cNvSpPr txBox="1"/>
          <p:nvPr/>
        </p:nvSpPr>
        <p:spPr>
          <a:xfrm>
            <a:off x="212650" y="1016601"/>
            <a:ext cx="8605200" cy="369300"/>
          </a:xfrm>
          <a:prstGeom prst="rect">
            <a:avLst/>
          </a:prstGeom>
          <a:noFill/>
          <a:ln>
            <a:noFill/>
          </a:ln>
        </p:spPr>
        <p:txBody>
          <a:bodyPr spcFirstLastPara="1" wrap="square" lIns="91425" tIns="45700" rIns="91425" bIns="45700" anchor="t" anchorCtr="0">
            <a:spAutoFit/>
          </a:bodyPr>
          <a:lstStyle/>
          <a:p>
            <a:pPr marL="0" lvl="0" indent="0" algn="l" rtl="0">
              <a:lnSpc>
                <a:spcPct val="115000"/>
              </a:lnSpc>
              <a:spcBef>
                <a:spcPts val="0"/>
              </a:spcBef>
              <a:spcAft>
                <a:spcPts val="1200"/>
              </a:spcAft>
              <a:buSzPts val="1100"/>
              <a:buNone/>
            </a:pPr>
            <a:r>
              <a:rPr lang="en-US" sz="1800">
                <a:solidFill>
                  <a:srgbClr val="595959"/>
                </a:solidFill>
              </a:rPr>
              <a:t>A snapshot of data</a:t>
            </a:r>
            <a:endParaRPr/>
          </a:p>
        </p:txBody>
      </p:sp>
      <p:sp>
        <p:nvSpPr>
          <p:cNvPr id="105" name="Google Shape;105;g1283934c504_0_12"/>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Initializing</a:t>
            </a:r>
            <a:endParaRPr/>
          </a:p>
        </p:txBody>
      </p:sp>
      <p:sp>
        <p:nvSpPr>
          <p:cNvPr id="106" name="Google Shape;106;g1283934c504_0_12"/>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pic>
        <p:nvPicPr>
          <p:cNvPr id="107" name="Google Shape;107;g1283934c504_0_12"/>
          <p:cNvPicPr preferRelativeResize="0"/>
          <p:nvPr/>
        </p:nvPicPr>
        <p:blipFill rotWithShape="1">
          <a:blip r:embed="rId3">
            <a:alphaModFix/>
          </a:blip>
          <a:srcRect t="3400" b="-3399"/>
          <a:stretch/>
        </p:blipFill>
        <p:spPr>
          <a:xfrm>
            <a:off x="445600" y="1556775"/>
            <a:ext cx="8139275" cy="2025475"/>
          </a:xfrm>
          <a:prstGeom prst="rect">
            <a:avLst/>
          </a:prstGeom>
          <a:noFill/>
          <a:ln>
            <a:noFill/>
          </a:ln>
        </p:spPr>
      </p:pic>
      <p:pic>
        <p:nvPicPr>
          <p:cNvPr id="108" name="Google Shape;108;g1283934c504_0_12"/>
          <p:cNvPicPr preferRelativeResize="0"/>
          <p:nvPr/>
        </p:nvPicPr>
        <p:blipFill>
          <a:blip r:embed="rId4">
            <a:alphaModFix/>
          </a:blip>
          <a:stretch>
            <a:fillRect/>
          </a:stretch>
        </p:blipFill>
        <p:spPr>
          <a:xfrm>
            <a:off x="445613" y="3469700"/>
            <a:ext cx="8139266" cy="1982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129b6339b67_1_0"/>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6</a:t>
            </a:fld>
            <a:endParaRPr/>
          </a:p>
        </p:txBody>
      </p:sp>
      <p:sp>
        <p:nvSpPr>
          <p:cNvPr id="115" name="Google Shape;115;g129b6339b67_1_0"/>
          <p:cNvSpPr txBox="1">
            <a:spLocks noGrp="1"/>
          </p:cNvSpPr>
          <p:nvPr>
            <p:ph type="body" idx="1"/>
          </p:nvPr>
        </p:nvSpPr>
        <p:spPr>
          <a:xfrm>
            <a:off x="212650" y="352194"/>
            <a:ext cx="8719500" cy="602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Visualization - variable selection </a:t>
            </a:r>
            <a:endParaRPr/>
          </a:p>
        </p:txBody>
      </p:sp>
      <p:sp>
        <p:nvSpPr>
          <p:cNvPr id="116" name="Google Shape;116;g129b6339b67_1_0"/>
          <p:cNvSpPr txBox="1"/>
          <p:nvPr/>
        </p:nvSpPr>
        <p:spPr>
          <a:xfrm>
            <a:off x="6488626" y="7080"/>
            <a:ext cx="2655300" cy="304200"/>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Prepayment Influencers</a:t>
            </a:r>
            <a:endParaRPr/>
          </a:p>
        </p:txBody>
      </p:sp>
      <p:pic>
        <p:nvPicPr>
          <p:cNvPr id="117" name="Google Shape;117;g129b6339b67_1_0"/>
          <p:cNvPicPr preferRelativeResize="0"/>
          <p:nvPr/>
        </p:nvPicPr>
        <p:blipFill>
          <a:blip r:embed="rId3">
            <a:alphaModFix/>
          </a:blip>
          <a:stretch>
            <a:fillRect/>
          </a:stretch>
        </p:blipFill>
        <p:spPr>
          <a:xfrm>
            <a:off x="604225" y="2116200"/>
            <a:ext cx="3538100" cy="1649975"/>
          </a:xfrm>
          <a:prstGeom prst="rect">
            <a:avLst/>
          </a:prstGeom>
          <a:noFill/>
          <a:ln>
            <a:noFill/>
          </a:ln>
        </p:spPr>
      </p:pic>
      <p:sp>
        <p:nvSpPr>
          <p:cNvPr id="118" name="Google Shape;118;g129b6339b67_1_0"/>
          <p:cNvSpPr/>
          <p:nvPr/>
        </p:nvSpPr>
        <p:spPr>
          <a:xfrm>
            <a:off x="0" y="1126957"/>
            <a:ext cx="9144000" cy="8172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119" name="Google Shape;119;g129b6339b67_1_0"/>
          <p:cNvSpPr txBox="1"/>
          <p:nvPr/>
        </p:nvSpPr>
        <p:spPr>
          <a:xfrm>
            <a:off x="212650" y="1250245"/>
            <a:ext cx="86052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t>There are many possible input variables that are related to macroeconomic factors, mortgage characteristics, or clients’ specifics. </a:t>
            </a:r>
            <a:endParaRPr/>
          </a:p>
        </p:txBody>
      </p:sp>
      <p:pic>
        <p:nvPicPr>
          <p:cNvPr id="120" name="Google Shape;120;g129b6339b67_1_0"/>
          <p:cNvPicPr preferRelativeResize="0"/>
          <p:nvPr/>
        </p:nvPicPr>
        <p:blipFill>
          <a:blip r:embed="rId4">
            <a:alphaModFix/>
          </a:blip>
          <a:stretch>
            <a:fillRect/>
          </a:stretch>
        </p:blipFill>
        <p:spPr>
          <a:xfrm>
            <a:off x="4676125" y="2116200"/>
            <a:ext cx="3225100" cy="1593775"/>
          </a:xfrm>
          <a:prstGeom prst="rect">
            <a:avLst/>
          </a:prstGeom>
          <a:noFill/>
          <a:ln>
            <a:noFill/>
          </a:ln>
        </p:spPr>
      </p:pic>
      <p:pic>
        <p:nvPicPr>
          <p:cNvPr id="121" name="Google Shape;121;g129b6339b67_1_0" descr="Chart, scatter chart&#10;&#10;Description automatically generated"/>
          <p:cNvPicPr preferRelativeResize="0"/>
          <p:nvPr/>
        </p:nvPicPr>
        <p:blipFill>
          <a:blip r:embed="rId5">
            <a:alphaModFix/>
          </a:blip>
          <a:stretch>
            <a:fillRect/>
          </a:stretch>
        </p:blipFill>
        <p:spPr>
          <a:xfrm>
            <a:off x="511938" y="3766175"/>
            <a:ext cx="3466624" cy="1649975"/>
          </a:xfrm>
          <a:prstGeom prst="rect">
            <a:avLst/>
          </a:prstGeom>
          <a:noFill/>
          <a:ln>
            <a:noFill/>
          </a:ln>
        </p:spPr>
      </p:pic>
      <p:pic>
        <p:nvPicPr>
          <p:cNvPr id="122" name="Google Shape;122;g129b6339b67_1_0"/>
          <p:cNvPicPr preferRelativeResize="0"/>
          <p:nvPr/>
        </p:nvPicPr>
        <p:blipFill>
          <a:blip r:embed="rId6">
            <a:alphaModFix/>
          </a:blip>
          <a:stretch>
            <a:fillRect/>
          </a:stretch>
        </p:blipFill>
        <p:spPr>
          <a:xfrm>
            <a:off x="4501775" y="3743537"/>
            <a:ext cx="3573798" cy="1695250"/>
          </a:xfrm>
          <a:prstGeom prst="rect">
            <a:avLst/>
          </a:prstGeom>
          <a:noFill/>
          <a:ln>
            <a:noFill/>
          </a:ln>
        </p:spPr>
      </p:pic>
      <p:sp>
        <p:nvSpPr>
          <p:cNvPr id="123" name="Google Shape;123;g129b6339b67_1_0"/>
          <p:cNvSpPr txBox="1"/>
          <p:nvPr/>
        </p:nvSpPr>
        <p:spPr>
          <a:xfrm>
            <a:off x="2328650" y="2284225"/>
            <a:ext cx="145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Borrower credit score</a:t>
            </a:r>
            <a:endParaRPr sz="1000"/>
          </a:p>
        </p:txBody>
      </p:sp>
      <p:sp>
        <p:nvSpPr>
          <p:cNvPr id="124" name="Google Shape;124;g129b6339b67_1_0"/>
          <p:cNvSpPr txBox="1"/>
          <p:nvPr/>
        </p:nvSpPr>
        <p:spPr>
          <a:xfrm>
            <a:off x="968725" y="3938225"/>
            <a:ext cx="145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Current interest rate</a:t>
            </a:r>
            <a:endParaRPr sz="1000"/>
          </a:p>
        </p:txBody>
      </p:sp>
      <p:sp>
        <p:nvSpPr>
          <p:cNvPr id="125" name="Google Shape;125;g129b6339b67_1_0"/>
          <p:cNvSpPr txBox="1"/>
          <p:nvPr/>
        </p:nvSpPr>
        <p:spPr>
          <a:xfrm>
            <a:off x="4907425" y="3938225"/>
            <a:ext cx="145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Debt to income ratio</a:t>
            </a:r>
            <a:endParaRPr sz="1000"/>
          </a:p>
        </p:txBody>
      </p:sp>
      <p:sp>
        <p:nvSpPr>
          <p:cNvPr id="126" name="Google Shape;126;g129b6339b67_1_0"/>
          <p:cNvSpPr txBox="1"/>
          <p:nvPr/>
        </p:nvSpPr>
        <p:spPr>
          <a:xfrm>
            <a:off x="5030925" y="2179863"/>
            <a:ext cx="1457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t>Geographic</a:t>
            </a:r>
            <a:r>
              <a:rPr lang="en-US" sz="1000">
                <a:solidFill>
                  <a:schemeClr val="dk1"/>
                </a:solidFill>
              </a:rPr>
              <a:t> locations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3"/>
          <p:cNvSpPr txBox="1">
            <a:spLocks noGrp="1"/>
          </p:cNvSpPr>
          <p:nvPr>
            <p:ph type="body" idx="1"/>
          </p:nvPr>
        </p:nvSpPr>
        <p:spPr>
          <a:xfrm>
            <a:off x="212650" y="352194"/>
            <a:ext cx="8719593" cy="60256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100"/>
              <a:buNone/>
            </a:pPr>
            <a:r>
              <a:rPr lang="en-US" sz="2100" b="1">
                <a:solidFill>
                  <a:schemeClr val="dk1"/>
                </a:solidFill>
              </a:rPr>
              <a:t>Variable We Selected</a:t>
            </a:r>
            <a:endParaRPr/>
          </a:p>
        </p:txBody>
      </p:sp>
      <p:sp>
        <p:nvSpPr>
          <p:cNvPr id="133" name="Google Shape;133;p3"/>
          <p:cNvSpPr txBox="1">
            <a:spLocks noGrp="1"/>
          </p:cNvSpPr>
          <p:nvPr>
            <p:ph type="sldNum" idx="12"/>
          </p:nvPr>
        </p:nvSpPr>
        <p:spPr>
          <a:xfrm>
            <a:off x="7332043" y="5375397"/>
            <a:ext cx="1600200" cy="20338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a:t>7</a:t>
            </a:fld>
            <a:endParaRPr/>
          </a:p>
        </p:txBody>
      </p:sp>
      <p:graphicFrame>
        <p:nvGraphicFramePr>
          <p:cNvPr id="134" name="Google Shape;134;p3"/>
          <p:cNvGraphicFramePr/>
          <p:nvPr/>
        </p:nvGraphicFramePr>
        <p:xfrm>
          <a:off x="-2" y="2298418"/>
          <a:ext cx="3000000" cy="3000000"/>
        </p:xfrm>
        <a:graphic>
          <a:graphicData uri="http://schemas.openxmlformats.org/drawingml/2006/table">
            <a:tbl>
              <a:tblPr firstRow="1" bandRow="1">
                <a:noFill/>
                <a:tableStyleId>{FD9CDD42-BC8E-425D-B39C-2D9FB13E47D8}</a:tableStyleId>
              </a:tblPr>
              <a:tblGrid>
                <a:gridCol w="543575">
                  <a:extLst>
                    <a:ext uri="{9D8B030D-6E8A-4147-A177-3AD203B41FA5}">
                      <a16:colId xmlns:a16="http://schemas.microsoft.com/office/drawing/2014/main" val="20000"/>
                    </a:ext>
                  </a:extLst>
                </a:gridCol>
                <a:gridCol w="2248850">
                  <a:extLst>
                    <a:ext uri="{9D8B030D-6E8A-4147-A177-3AD203B41FA5}">
                      <a16:colId xmlns:a16="http://schemas.microsoft.com/office/drawing/2014/main" val="20001"/>
                    </a:ext>
                  </a:extLst>
                </a:gridCol>
                <a:gridCol w="807400">
                  <a:extLst>
                    <a:ext uri="{9D8B030D-6E8A-4147-A177-3AD203B41FA5}">
                      <a16:colId xmlns:a16="http://schemas.microsoft.com/office/drawing/2014/main" val="20002"/>
                    </a:ext>
                  </a:extLst>
                </a:gridCol>
                <a:gridCol w="1352150">
                  <a:extLst>
                    <a:ext uri="{9D8B030D-6E8A-4147-A177-3AD203B41FA5}">
                      <a16:colId xmlns:a16="http://schemas.microsoft.com/office/drawing/2014/main" val="20003"/>
                    </a:ext>
                  </a:extLst>
                </a:gridCol>
                <a:gridCol w="1069300">
                  <a:extLst>
                    <a:ext uri="{9D8B030D-6E8A-4147-A177-3AD203B41FA5}">
                      <a16:colId xmlns:a16="http://schemas.microsoft.com/office/drawing/2014/main" val="20004"/>
                    </a:ext>
                  </a:extLst>
                </a:gridCol>
                <a:gridCol w="382900">
                  <a:extLst>
                    <a:ext uri="{9D8B030D-6E8A-4147-A177-3AD203B41FA5}">
                      <a16:colId xmlns:a16="http://schemas.microsoft.com/office/drawing/2014/main" val="20005"/>
                    </a:ext>
                  </a:extLst>
                </a:gridCol>
                <a:gridCol w="1391325">
                  <a:extLst>
                    <a:ext uri="{9D8B030D-6E8A-4147-A177-3AD203B41FA5}">
                      <a16:colId xmlns:a16="http://schemas.microsoft.com/office/drawing/2014/main" val="20006"/>
                    </a:ext>
                  </a:extLst>
                </a:gridCol>
                <a:gridCol w="704250">
                  <a:extLst>
                    <a:ext uri="{9D8B030D-6E8A-4147-A177-3AD203B41FA5}">
                      <a16:colId xmlns:a16="http://schemas.microsoft.com/office/drawing/2014/main" val="20007"/>
                    </a:ext>
                  </a:extLst>
                </a:gridCol>
              </a:tblGrid>
              <a:tr h="396250">
                <a:tc>
                  <a:txBody>
                    <a:bodyPr/>
                    <a:lstStyle/>
                    <a:p>
                      <a:pPr marL="0" marR="0" lvl="0" indent="0" algn="l" rtl="0">
                        <a:spcBef>
                          <a:spcPts val="0"/>
                        </a:spcBef>
                        <a:spcAft>
                          <a:spcPts val="0"/>
                        </a:spcAft>
                        <a:buNone/>
                      </a:pPr>
                      <a:endParaRPr sz="1350"/>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gridSpan="2">
                  <a:txBody>
                    <a:bodyPr/>
                    <a:lstStyle/>
                    <a:p>
                      <a:pPr marL="0" marR="0" lvl="0" indent="0" algn="ctr" rtl="0">
                        <a:spcBef>
                          <a:spcPts val="0"/>
                        </a:spcBef>
                        <a:spcAft>
                          <a:spcPts val="0"/>
                        </a:spcAft>
                        <a:buNone/>
                      </a:pPr>
                      <a:r>
                        <a:rPr lang="en-US" sz="1000"/>
                        <a:t>Borrowers’ personal characteristics </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tc hMerge="1">
                  <a:txBody>
                    <a:bodyPr/>
                    <a:lstStyle/>
                    <a:p>
                      <a:endParaRPr lang="en-CN"/>
                    </a:p>
                  </a:txBody>
                  <a:tcPr/>
                </a:tc>
                <a:tc gridSpan="2">
                  <a:txBody>
                    <a:bodyPr/>
                    <a:lstStyle/>
                    <a:p>
                      <a:pPr marL="0" marR="0" lvl="0" indent="0" algn="ctr" rtl="0">
                        <a:spcBef>
                          <a:spcPts val="0"/>
                        </a:spcBef>
                        <a:spcAft>
                          <a:spcPts val="0"/>
                        </a:spcAft>
                        <a:buNone/>
                      </a:pPr>
                      <a:r>
                        <a:rPr lang="en-US" sz="1000"/>
                        <a:t>Loan characteristics </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tc hMerge="1">
                  <a:txBody>
                    <a:bodyPr/>
                    <a:lstStyle/>
                    <a:p>
                      <a:endParaRPr lang="en-CN"/>
                    </a:p>
                  </a:txBody>
                  <a:tcPr/>
                </a:tc>
                <a:tc gridSpan="3">
                  <a:txBody>
                    <a:bodyPr/>
                    <a:lstStyle/>
                    <a:p>
                      <a:pPr marL="0" marR="0" lvl="0" indent="0" algn="ctr" rtl="0">
                        <a:spcBef>
                          <a:spcPts val="0"/>
                        </a:spcBef>
                        <a:spcAft>
                          <a:spcPts val="0"/>
                        </a:spcAft>
                        <a:buNone/>
                      </a:pPr>
                      <a:r>
                        <a:rPr lang="en-US" sz="1000"/>
                        <a:t>Macroeconomic data</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F3F3F"/>
                    </a:solidFill>
                  </a:tcPr>
                </a:tc>
                <a:tc hMerge="1">
                  <a:txBody>
                    <a:bodyPr/>
                    <a:lstStyle/>
                    <a:p>
                      <a:endParaRPr lang="en-CN"/>
                    </a:p>
                  </a:txBody>
                  <a:tcPr/>
                </a:tc>
                <a:tc hMerge="1">
                  <a:txBody>
                    <a:bodyPr/>
                    <a:lstStyle/>
                    <a:p>
                      <a:endParaRPr lang="en-CN"/>
                    </a:p>
                  </a:txBody>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494429"/>
                          </a:solidFill>
                          <a:latin typeface="Roboto"/>
                          <a:ea typeface="Roboto"/>
                          <a:cs typeface="Roboto"/>
                          <a:sym typeface="Roboto"/>
                        </a:rPr>
                        <a:t>First time home buyer</a:t>
                      </a:r>
                      <a:endParaRPr sz="1000">
                        <a:solidFill>
                          <a:srgbClr val="494429"/>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i="0" u="none" strike="noStrike" cap="none">
                          <a:solidFill>
                            <a:srgbClr val="938953"/>
                          </a:solidFill>
                          <a:latin typeface="Roboto"/>
                          <a:ea typeface="Roboto"/>
                          <a:cs typeface="Roboto"/>
                          <a:sym typeface="Roboto"/>
                        </a:rPr>
                        <a:t>✓</a:t>
                      </a:r>
                      <a:endParaRPr sz="1800">
                        <a:solidFill>
                          <a:srgbClr val="938953"/>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C4BD97"/>
                          </a:solidFill>
                          <a:latin typeface="Roboto"/>
                          <a:ea typeface="Roboto"/>
                          <a:cs typeface="Roboto"/>
                          <a:sym typeface="Roboto"/>
                        </a:rPr>
                        <a:t>Loan purpose</a:t>
                      </a:r>
                      <a:endParaRPr sz="10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0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7F7F7F"/>
                          </a:solidFill>
                        </a:rPr>
                        <a:t>Original Interest rate</a:t>
                      </a:r>
                      <a:endParaRPr sz="1000">
                        <a:solidFill>
                          <a:srgbClr val="7F7F7F"/>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E7E6E6"/>
                        </a:buClr>
                        <a:buSzPts val="1800"/>
                        <a:buFont typeface="Roboto"/>
                        <a:buNone/>
                      </a:pPr>
                      <a:r>
                        <a:rPr lang="en-US" sz="1800" b="1">
                          <a:solidFill>
                            <a:srgbClr val="E7E6E6"/>
                          </a:solidFill>
                          <a:latin typeface="Roboto"/>
                          <a:ea typeface="Roboto"/>
                          <a:cs typeface="Roboto"/>
                          <a:sym typeface="Roboto"/>
                        </a:rPr>
                        <a:t>✓</a:t>
                      </a: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494429"/>
                          </a:solidFill>
                          <a:latin typeface="Roboto"/>
                          <a:ea typeface="Roboto"/>
                          <a:cs typeface="Roboto"/>
                          <a:sym typeface="Roboto"/>
                        </a:rPr>
                        <a:t>Occupancy Status  </a:t>
                      </a:r>
                      <a:endParaRPr sz="1000">
                        <a:solidFill>
                          <a:srgbClr val="494429"/>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800" b="1" i="0" u="none" strike="noStrike" cap="none">
                          <a:solidFill>
                            <a:srgbClr val="938953"/>
                          </a:solidFill>
                          <a:latin typeface="Roboto"/>
                          <a:ea typeface="Roboto"/>
                          <a:cs typeface="Roboto"/>
                          <a:sym typeface="Roboto"/>
                        </a:rPr>
                        <a:t>✓</a:t>
                      </a:r>
                      <a:endParaRPr sz="1800">
                        <a:solidFill>
                          <a:srgbClr val="938953"/>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C4BD97"/>
                          </a:solidFill>
                        </a:rPr>
                        <a:t>Chanel </a:t>
                      </a:r>
                      <a:endParaRPr sz="10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8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888888"/>
                          </a:solidFill>
                          <a:latin typeface="Roboto"/>
                          <a:ea typeface="Roboto"/>
                          <a:cs typeface="Roboto"/>
                          <a:sym typeface="Roboto"/>
                        </a:rPr>
                        <a:t>State</a:t>
                      </a:r>
                      <a:endParaRPr sz="1800">
                        <a:solidFill>
                          <a:srgbClr val="888888"/>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E7E6E6"/>
                        </a:buClr>
                        <a:buSzPts val="1800"/>
                        <a:buFont typeface="Roboto"/>
                        <a:buNone/>
                      </a:pPr>
                      <a:r>
                        <a:rPr lang="en-US" sz="1800" b="1">
                          <a:solidFill>
                            <a:srgbClr val="E7E6E6"/>
                          </a:solidFill>
                          <a:latin typeface="Roboto"/>
                          <a:ea typeface="Roboto"/>
                          <a:cs typeface="Roboto"/>
                          <a:sym typeface="Roboto"/>
                        </a:rPr>
                        <a:t>✓</a:t>
                      </a: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494429"/>
                          </a:solidFill>
                        </a:rPr>
                        <a:t>Debt to income</a:t>
                      </a:r>
                      <a:endParaRPr sz="1000">
                        <a:solidFill>
                          <a:srgbClr val="494429"/>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Font typeface="Arial"/>
                        <a:buNone/>
                      </a:pPr>
                      <a:r>
                        <a:rPr lang="en-US" sz="1800" b="1">
                          <a:solidFill>
                            <a:srgbClr val="938953"/>
                          </a:solidFill>
                          <a:latin typeface="Roboto"/>
                          <a:ea typeface="Roboto"/>
                          <a:cs typeface="Roboto"/>
                          <a:sym typeface="Roboto"/>
                        </a:rPr>
                        <a:t>✓</a:t>
                      </a:r>
                      <a:endParaRPr sz="1800">
                        <a:solidFill>
                          <a:srgbClr val="938953"/>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Font typeface="Arial"/>
                        <a:buNone/>
                      </a:pPr>
                      <a:r>
                        <a:rPr lang="en-US" sz="1000">
                          <a:solidFill>
                            <a:srgbClr val="C4BD97"/>
                          </a:solidFill>
                          <a:latin typeface="Roboto"/>
                          <a:ea typeface="Roboto"/>
                          <a:cs typeface="Roboto"/>
                          <a:sym typeface="Roboto"/>
                        </a:rPr>
                        <a:t>Number of borrowers</a:t>
                      </a:r>
                      <a:endParaRPr sz="10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8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494429"/>
                          </a:solidFill>
                          <a:latin typeface="Roboto"/>
                          <a:ea typeface="Roboto"/>
                          <a:cs typeface="Roboto"/>
                          <a:sym typeface="Roboto"/>
                        </a:rPr>
                        <a:t>Borrower credit score</a:t>
                      </a:r>
                      <a:endParaRPr sz="1000">
                        <a:solidFill>
                          <a:srgbClr val="494429"/>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Font typeface="Arial"/>
                        <a:buNone/>
                      </a:pPr>
                      <a:r>
                        <a:rPr lang="en-US" sz="1800" b="1">
                          <a:solidFill>
                            <a:srgbClr val="938953"/>
                          </a:solidFill>
                          <a:latin typeface="Roboto"/>
                          <a:ea typeface="Roboto"/>
                          <a:cs typeface="Roboto"/>
                          <a:sym typeface="Roboto"/>
                        </a:rPr>
                        <a:t>✓</a:t>
                      </a:r>
                      <a:endParaRPr sz="1800">
                        <a:solidFill>
                          <a:srgbClr val="938953"/>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C4BD97"/>
                          </a:solidFill>
                          <a:latin typeface="Roboto"/>
                          <a:ea typeface="Roboto"/>
                          <a:cs typeface="Roboto"/>
                          <a:sym typeface="Roboto"/>
                        </a:rPr>
                        <a:t>Loan Term</a:t>
                      </a:r>
                      <a:endParaRPr sz="10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8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rgbClr val="000000"/>
                        </a:buClr>
                        <a:buFont typeface="Arial"/>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C4BD97"/>
                          </a:solidFill>
                          <a:latin typeface="Roboto"/>
                          <a:ea typeface="Roboto"/>
                          <a:cs typeface="Roboto"/>
                          <a:sym typeface="Roboto"/>
                        </a:rPr>
                        <a:t>Loan Age</a:t>
                      </a:r>
                      <a:endParaRPr sz="10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8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C4BD97"/>
                        </a:buClr>
                        <a:buSzPts val="1800"/>
                        <a:buFont typeface="Roboto"/>
                        <a:buNone/>
                      </a:pPr>
                      <a:endParaRPr sz="1800">
                        <a:solidFill>
                          <a:srgbClr val="C4BD97"/>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endParaRPr sz="1000" b="1"/>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Clr>
                          <a:schemeClr val="dk1"/>
                        </a:buClr>
                        <a:buSzPts val="1350"/>
                        <a:buFont typeface="Arial"/>
                        <a:buNone/>
                      </a:pPr>
                      <a:endParaRPr sz="135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r>
                        <a:rPr lang="en-US" sz="1000">
                          <a:solidFill>
                            <a:srgbClr val="C4BD97"/>
                          </a:solidFill>
                        </a:rPr>
                        <a:t>Loan to value</a:t>
                      </a:r>
                      <a:endParaRPr sz="10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rgbClr val="C4BD97"/>
                        </a:buClr>
                        <a:buSzPts val="1800"/>
                        <a:buFont typeface="Roboto"/>
                        <a:buNone/>
                      </a:pPr>
                      <a:r>
                        <a:rPr lang="en-US" sz="1800" b="1">
                          <a:solidFill>
                            <a:srgbClr val="C4BD97"/>
                          </a:solidFill>
                          <a:latin typeface="Roboto"/>
                          <a:ea typeface="Roboto"/>
                          <a:cs typeface="Roboto"/>
                          <a:sym typeface="Roboto"/>
                        </a:rPr>
                        <a:t>✓</a:t>
                      </a:r>
                      <a:endParaRPr sz="1800">
                        <a:solidFill>
                          <a:srgbClr val="C4BD97"/>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E7E6E6"/>
                        </a:buClr>
                        <a:buSzPts val="1800"/>
                        <a:buFont typeface="Roboto"/>
                        <a:buNone/>
                      </a:pPr>
                      <a:endParaRPr sz="1800" b="0" i="0" u="none" strike="noStrike" cap="none">
                        <a:solidFill>
                          <a:srgbClr val="E7E6E6"/>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E7E6E6"/>
                        </a:buClr>
                        <a:buSzPts val="1800"/>
                        <a:buFont typeface="Roboto"/>
                        <a:buNone/>
                      </a:pPr>
                      <a:endParaRPr sz="1800" b="0" i="0" u="none" strike="noStrike" cap="none">
                        <a:solidFill>
                          <a:srgbClr val="E7E6E6"/>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E7E6E6"/>
                        </a:buClr>
                        <a:buSzPts val="1800"/>
                        <a:buFont typeface="Roboto"/>
                        <a:buNone/>
                      </a:pPr>
                      <a:endParaRPr sz="1800" b="0" i="0" u="none" strike="noStrike" cap="none">
                        <a:solidFill>
                          <a:srgbClr val="E7E6E6"/>
                        </a:solidFill>
                        <a:latin typeface="Roboto"/>
                        <a:ea typeface="Roboto"/>
                        <a:cs typeface="Roboto"/>
                        <a:sym typeface="Roboto"/>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135" name="Google Shape;135;p3"/>
          <p:cNvSpPr/>
          <p:nvPr/>
        </p:nvSpPr>
        <p:spPr>
          <a:xfrm>
            <a:off x="0" y="1126957"/>
            <a:ext cx="9144000" cy="81715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4">
              <a:solidFill>
                <a:schemeClr val="lt1"/>
              </a:solidFill>
              <a:latin typeface="Arial"/>
              <a:ea typeface="Arial"/>
              <a:cs typeface="Arial"/>
              <a:sym typeface="Arial"/>
            </a:endParaRPr>
          </a:p>
        </p:txBody>
      </p:sp>
      <p:sp>
        <p:nvSpPr>
          <p:cNvPr id="136" name="Google Shape;136;p3"/>
          <p:cNvSpPr txBox="1"/>
          <p:nvPr/>
        </p:nvSpPr>
        <p:spPr>
          <a:xfrm>
            <a:off x="212650" y="1216395"/>
            <a:ext cx="8605200" cy="6465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200">
                <a:solidFill>
                  <a:schemeClr val="dk1"/>
                </a:solidFill>
              </a:rPr>
              <a:t>There are many reasons why borrowers decide to make prepayments on their mortgage loan. The factors might be related to borrowers' personal characteristics such as age, income, credit score, loan characteristics such as loan age, interest rate, prepayment penalty, and property type, and macroeconomic data such as month of the year, housing prices. </a:t>
            </a:r>
            <a:endParaRPr sz="1200"/>
          </a:p>
        </p:txBody>
      </p:sp>
      <p:sp>
        <p:nvSpPr>
          <p:cNvPr id="137" name="Google Shape;137;p3"/>
          <p:cNvSpPr txBox="1"/>
          <p:nvPr/>
        </p:nvSpPr>
        <p:spPr>
          <a:xfrm>
            <a:off x="6488626" y="7080"/>
            <a:ext cx="2655374" cy="304271"/>
          </a:xfrm>
          <a:prstGeom prst="rect">
            <a:avLst/>
          </a:prstGeom>
          <a:noFill/>
          <a:ln>
            <a:noFill/>
          </a:ln>
        </p:spPr>
        <p:txBody>
          <a:bodyPr spcFirstLastPara="1" wrap="square" lIns="91425" tIns="45700" rIns="182875" bIns="45700" anchor="ctr" anchorCtr="0">
            <a:noAutofit/>
          </a:bodyPr>
          <a:lstStyle/>
          <a:p>
            <a:pPr marL="0" marR="0" lvl="0" indent="0" algn="r" rtl="0">
              <a:spcBef>
                <a:spcPts val="0"/>
              </a:spcBef>
              <a:spcAft>
                <a:spcPts val="0"/>
              </a:spcAft>
              <a:buClr>
                <a:schemeClr val="dk1"/>
              </a:buClr>
              <a:buSzPts val="1400"/>
              <a:buFont typeface="Arial"/>
              <a:buNone/>
            </a:pPr>
            <a:r>
              <a:rPr lang="en-US" sz="1100" b="0" i="1">
                <a:solidFill>
                  <a:schemeClr val="dk1"/>
                </a:solidFill>
                <a:latin typeface="Arial"/>
                <a:ea typeface="Arial"/>
                <a:cs typeface="Arial"/>
                <a:sym typeface="Arial"/>
              </a:rPr>
              <a:t>Prepayment Influencers</a:t>
            </a:r>
            <a:endParaRPr/>
          </a:p>
        </p:txBody>
      </p:sp>
      <p:sp>
        <p:nvSpPr>
          <p:cNvPr id="138" name="Google Shape;138;p3"/>
          <p:cNvSpPr txBox="1"/>
          <p:nvPr/>
        </p:nvSpPr>
        <p:spPr>
          <a:xfrm>
            <a:off x="841110" y="1977419"/>
            <a:ext cx="7461779"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100" b="1">
                <a:solidFill>
                  <a:schemeClr val="dk1"/>
                </a:solidFill>
                <a:latin typeface="Arial"/>
                <a:ea typeface="Arial"/>
                <a:cs typeface="Arial"/>
                <a:sym typeface="Arial"/>
              </a:rPr>
              <a:t>Given the prepayment prediction requirements, a mix of different parameters is needed</a:t>
            </a:r>
            <a:endParaRPr/>
          </a:p>
        </p:txBody>
      </p:sp>
      <p:sp>
        <p:nvSpPr>
          <p:cNvPr id="139" name="Google Shape;139;p3"/>
          <p:cNvSpPr txBox="1"/>
          <p:nvPr/>
        </p:nvSpPr>
        <p:spPr>
          <a:xfrm>
            <a:off x="296423" y="5408816"/>
            <a:ext cx="66771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Source: Fannie Mae, Freddie Mac, Internal Analysis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129b6339b67_6_3"/>
          <p:cNvSpPr txBox="1">
            <a:spLocks noGrp="1"/>
          </p:cNvSpPr>
          <p:nvPr>
            <p:ph type="body" idx="1"/>
          </p:nvPr>
        </p:nvSpPr>
        <p:spPr>
          <a:xfrm>
            <a:off x="212650" y="352194"/>
            <a:ext cx="8719500" cy="4233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146" name="Google Shape;146;g129b6339b67_6_3"/>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8</a:t>
            </a:fld>
            <a:endParaRPr/>
          </a:p>
        </p:txBody>
      </p:sp>
      <p:sp>
        <p:nvSpPr>
          <p:cNvPr id="147" name="Google Shape;147;g129b6339b67_6_3"/>
          <p:cNvSpPr/>
          <p:nvPr/>
        </p:nvSpPr>
        <p:spPr>
          <a:xfrm>
            <a:off x="0" y="5946"/>
            <a:ext cx="9144000" cy="7695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100"/>
              <a:buNone/>
            </a:pPr>
            <a:r>
              <a:rPr lang="en-US" sz="2100" b="1">
                <a:solidFill>
                  <a:schemeClr val="dk1"/>
                </a:solidFill>
              </a:rPr>
              <a:t>CPR Function</a:t>
            </a:r>
            <a:endParaRPr sz="1404">
              <a:solidFill>
                <a:schemeClr val="dk1"/>
              </a:solidFill>
              <a:latin typeface="Arial"/>
              <a:ea typeface="Arial"/>
              <a:cs typeface="Arial"/>
              <a:sym typeface="Arial"/>
            </a:endParaRPr>
          </a:p>
        </p:txBody>
      </p:sp>
      <p:pic>
        <p:nvPicPr>
          <p:cNvPr id="148" name="Google Shape;148;g129b6339b67_6_3"/>
          <p:cNvPicPr preferRelativeResize="0"/>
          <p:nvPr/>
        </p:nvPicPr>
        <p:blipFill>
          <a:blip r:embed="rId3">
            <a:alphaModFix/>
          </a:blip>
          <a:stretch>
            <a:fillRect/>
          </a:stretch>
        </p:blipFill>
        <p:spPr>
          <a:xfrm>
            <a:off x="117375" y="836400"/>
            <a:ext cx="4577323" cy="2805075"/>
          </a:xfrm>
          <a:prstGeom prst="rect">
            <a:avLst/>
          </a:prstGeom>
          <a:noFill/>
          <a:ln>
            <a:noFill/>
          </a:ln>
        </p:spPr>
      </p:pic>
      <p:pic>
        <p:nvPicPr>
          <p:cNvPr id="149" name="Google Shape;149;g129b6339b67_6_3"/>
          <p:cNvPicPr preferRelativeResize="0"/>
          <p:nvPr/>
        </p:nvPicPr>
        <p:blipFill>
          <a:blip r:embed="rId4">
            <a:alphaModFix/>
          </a:blip>
          <a:stretch>
            <a:fillRect/>
          </a:stretch>
        </p:blipFill>
        <p:spPr>
          <a:xfrm>
            <a:off x="0" y="3702425"/>
            <a:ext cx="9026623" cy="2012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29b6339b67_3_0"/>
          <p:cNvSpPr txBox="1">
            <a:spLocks noGrp="1"/>
          </p:cNvSpPr>
          <p:nvPr>
            <p:ph type="sldNum" idx="12"/>
          </p:nvPr>
        </p:nvSpPr>
        <p:spPr>
          <a:xfrm>
            <a:off x="7332043" y="5375397"/>
            <a:ext cx="1600200" cy="2034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800"/>
              <a:buFont typeface="Arial"/>
              <a:buNone/>
            </a:pPr>
            <a:fld id="{00000000-1234-1234-1234-123412341234}" type="slidenum">
              <a:rPr lang="en-US"/>
              <a:t>9</a:t>
            </a:fld>
            <a:endParaRPr/>
          </a:p>
        </p:txBody>
      </p:sp>
      <p:sp>
        <p:nvSpPr>
          <p:cNvPr id="156" name="Google Shape;156;g129b6339b67_3_0"/>
          <p:cNvSpPr/>
          <p:nvPr/>
        </p:nvSpPr>
        <p:spPr>
          <a:xfrm>
            <a:off x="0" y="5946"/>
            <a:ext cx="9144000" cy="769500"/>
          </a:xfrm>
          <a:prstGeom prst="rect">
            <a:avLst/>
          </a:prstGeom>
          <a:solidFill>
            <a:srgbClr val="D12D3C"/>
          </a:solid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100"/>
              <a:buNone/>
            </a:pPr>
            <a:r>
              <a:rPr lang="en-US" sz="2100" b="1">
                <a:solidFill>
                  <a:schemeClr val="dk1"/>
                </a:solidFill>
              </a:rPr>
              <a:t>Dataframe Function</a:t>
            </a:r>
            <a:endParaRPr sz="1404">
              <a:solidFill>
                <a:schemeClr val="dk1"/>
              </a:solidFill>
              <a:latin typeface="Arial"/>
              <a:ea typeface="Arial"/>
              <a:cs typeface="Arial"/>
              <a:sym typeface="Arial"/>
            </a:endParaRPr>
          </a:p>
        </p:txBody>
      </p:sp>
      <p:sp>
        <p:nvSpPr>
          <p:cNvPr id="157" name="Google Shape;157;g129b6339b67_3_0"/>
          <p:cNvSpPr/>
          <p:nvPr/>
        </p:nvSpPr>
        <p:spPr>
          <a:xfrm>
            <a:off x="268001" y="948400"/>
            <a:ext cx="5317500" cy="370200"/>
          </a:xfrm>
          <a:prstGeom prst="rect">
            <a:avLst/>
          </a:prstGeom>
          <a:solidFill>
            <a:srgbClr val="262626"/>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Aggregate Independent Variables</a:t>
            </a:r>
            <a:endParaRPr/>
          </a:p>
        </p:txBody>
      </p:sp>
      <p:pic>
        <p:nvPicPr>
          <p:cNvPr id="158" name="Google Shape;158;g129b6339b67_3_0"/>
          <p:cNvPicPr preferRelativeResize="0"/>
          <p:nvPr/>
        </p:nvPicPr>
        <p:blipFill>
          <a:blip r:embed="rId3">
            <a:alphaModFix/>
          </a:blip>
          <a:stretch>
            <a:fillRect/>
          </a:stretch>
        </p:blipFill>
        <p:spPr>
          <a:xfrm>
            <a:off x="268000" y="1380050"/>
            <a:ext cx="5317474" cy="2056727"/>
          </a:xfrm>
          <a:prstGeom prst="rect">
            <a:avLst/>
          </a:prstGeom>
          <a:noFill/>
          <a:ln>
            <a:noFill/>
          </a:ln>
        </p:spPr>
      </p:pic>
      <p:pic>
        <p:nvPicPr>
          <p:cNvPr id="159" name="Google Shape;159;g129b6339b67_3_0"/>
          <p:cNvPicPr preferRelativeResize="0"/>
          <p:nvPr/>
        </p:nvPicPr>
        <p:blipFill>
          <a:blip r:embed="rId4">
            <a:alphaModFix/>
          </a:blip>
          <a:stretch>
            <a:fillRect/>
          </a:stretch>
        </p:blipFill>
        <p:spPr>
          <a:xfrm>
            <a:off x="268000" y="3436775"/>
            <a:ext cx="5317479" cy="1967400"/>
          </a:xfrm>
          <a:prstGeom prst="rect">
            <a:avLst/>
          </a:prstGeom>
          <a:noFill/>
          <a:ln>
            <a:noFill/>
          </a:ln>
        </p:spPr>
      </p:pic>
      <p:sp>
        <p:nvSpPr>
          <p:cNvPr id="160" name="Google Shape;160;g129b6339b67_3_0"/>
          <p:cNvSpPr/>
          <p:nvPr/>
        </p:nvSpPr>
        <p:spPr>
          <a:xfrm>
            <a:off x="5708749" y="948400"/>
            <a:ext cx="3223500" cy="370200"/>
          </a:xfrm>
          <a:prstGeom prst="rect">
            <a:avLst/>
          </a:prstGeom>
          <a:solidFill>
            <a:srgbClr val="262626"/>
          </a:solidFill>
          <a:ln w="12700" cap="flat" cmpd="sng">
            <a:solidFill>
              <a:srgbClr val="0C0C0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00" b="1">
                <a:solidFill>
                  <a:schemeClr val="lt1"/>
                </a:solidFill>
              </a:rPr>
              <a:t>Add Mortgage Rate (PMM)</a:t>
            </a:r>
            <a:endParaRPr/>
          </a:p>
        </p:txBody>
      </p:sp>
      <p:pic>
        <p:nvPicPr>
          <p:cNvPr id="161" name="Google Shape;161;g129b6339b67_3_0"/>
          <p:cNvPicPr preferRelativeResize="0"/>
          <p:nvPr/>
        </p:nvPicPr>
        <p:blipFill>
          <a:blip r:embed="rId5">
            <a:alphaModFix/>
          </a:blip>
          <a:stretch>
            <a:fillRect/>
          </a:stretch>
        </p:blipFill>
        <p:spPr>
          <a:xfrm>
            <a:off x="6520400" y="3509465"/>
            <a:ext cx="1600200" cy="1822010"/>
          </a:xfrm>
          <a:prstGeom prst="rect">
            <a:avLst/>
          </a:prstGeom>
          <a:noFill/>
          <a:ln>
            <a:noFill/>
          </a:ln>
        </p:spPr>
      </p:pic>
      <p:pic>
        <p:nvPicPr>
          <p:cNvPr id="162" name="Google Shape;162;g129b6339b67_3_0"/>
          <p:cNvPicPr preferRelativeResize="0"/>
          <p:nvPr/>
        </p:nvPicPr>
        <p:blipFill>
          <a:blip r:embed="rId6">
            <a:alphaModFix/>
          </a:blip>
          <a:stretch>
            <a:fillRect/>
          </a:stretch>
        </p:blipFill>
        <p:spPr>
          <a:xfrm>
            <a:off x="5708750" y="1612200"/>
            <a:ext cx="3223500" cy="162887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Red Orange">
      <a:dk1>
        <a:srgbClr val="000000"/>
      </a:dk1>
      <a:lt1>
        <a:srgbClr val="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2807</Words>
  <Application>Microsoft Macintosh PowerPoint</Application>
  <PresentationFormat>On-screen Show (16:10)</PresentationFormat>
  <Paragraphs>330</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Arial</vt:lpstr>
      <vt:lpstr>Cambria</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 Ingram</dc:creator>
  <cp:lastModifiedBy>Qiming Feng</cp:lastModifiedBy>
  <cp:revision>1</cp:revision>
  <dcterms:created xsi:type="dcterms:W3CDTF">2020-05-31T22:42:22Z</dcterms:created>
  <dcterms:modified xsi:type="dcterms:W3CDTF">2022-05-17T00:59:26Z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0x010100B625D63717D39341BDFF13E6029E5E6A</vt:lpwstr>
  </property>
</Properties>
</file>